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85" r:id="rId4"/>
    <p:sldId id="272" r:id="rId5"/>
    <p:sldId id="275" r:id="rId6"/>
    <p:sldId id="271" r:id="rId7"/>
    <p:sldId id="274" r:id="rId8"/>
    <p:sldId id="270" r:id="rId9"/>
    <p:sldId id="291" r:id="rId10"/>
    <p:sldId id="257" r:id="rId11"/>
    <p:sldId id="258" r:id="rId12"/>
    <p:sldId id="266" r:id="rId13"/>
    <p:sldId id="267" r:id="rId14"/>
    <p:sldId id="259" r:id="rId15"/>
    <p:sldId id="261" r:id="rId16"/>
    <p:sldId id="262" r:id="rId17"/>
    <p:sldId id="263" r:id="rId18"/>
    <p:sldId id="268" r:id="rId19"/>
    <p:sldId id="269" r:id="rId20"/>
    <p:sldId id="279" r:id="rId21"/>
    <p:sldId id="276" r:id="rId22"/>
    <p:sldId id="280" r:id="rId23"/>
    <p:sldId id="281" r:id="rId24"/>
    <p:sldId id="282" r:id="rId25"/>
    <p:sldId id="283" r:id="rId26"/>
    <p:sldId id="284" r:id="rId27"/>
    <p:sldId id="292" r:id="rId28"/>
    <p:sldId id="287" r:id="rId29"/>
    <p:sldId id="288" r:id="rId30"/>
    <p:sldId id="28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35117-77CC-4C79-9CFE-F308E73B517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C0BD1-060E-44F7-9388-74CBBB501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868" y="3286124"/>
            <a:ext cx="5143536" cy="314326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этнического самосознания русских или этнические константы и доминанты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www.perunica.ru/uploads/posts/2016-01/1452871023_104-17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2611262" cy="3458009"/>
          </a:xfrm>
          <a:prstGeom prst="rect">
            <a:avLst/>
          </a:prstGeom>
          <a:noFill/>
          <a:ln w="9525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miter lim="800000"/>
            <a:headEnd/>
            <a:tailEnd/>
          </a:ln>
        </p:spPr>
      </p:pic>
      <p:pic>
        <p:nvPicPr>
          <p:cNvPr id="18434" name="Picture 2" descr="http://pics2.pokazuha.ru/p201/4/a/8976197z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143248"/>
            <a:ext cx="2598742" cy="3496065"/>
          </a:xfrm>
          <a:prstGeom prst="rect">
            <a:avLst/>
          </a:prstGeom>
          <a:noFill/>
          <a:ln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Николай Бердяев</a:t>
            </a:r>
            <a:endParaRPr lang="ru-RU" sz="4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forbiddenkingdom.ru/wp-content/uploads/karera-nikolaya-berdyaev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71477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00562" y="2071678"/>
            <a:ext cx="44291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/>
              <a:t>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Николай Александрович Бердяев,</a:t>
            </a:r>
          </a:p>
          <a:p>
            <a:pPr algn="ctr"/>
            <a:r>
              <a:rPr lang="ru-RU" sz="32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оявился </a:t>
            </a:r>
            <a:r>
              <a:rPr lang="ru-RU" sz="32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свет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 марта 1874 г.</a:t>
            </a:r>
            <a:r>
              <a:rPr lang="ru-RU" sz="32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Киеве. Умер в </a:t>
            </a:r>
            <a:r>
              <a:rPr lang="ru-RU" sz="32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1948 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биографическая справка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5643578"/>
          </a:xfrm>
        </p:spPr>
        <p:txBody>
          <a:bodyPr>
            <a:noAutofit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Николай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Александрович Бердяев - один из самых известных русских философов XX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века. Участвовал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программных сборниках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«Проблемы идеализма» (1902), «Вехи» (1909), «Из глубины» (1918),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ставших, по общему признанию,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манифестами русского идеализма.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 Октября был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профессором Московского университета, основал Вольную академию духовной культуры.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1921 году выслан из СССР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жил в Берлине, затем в Париже. Здесь им были написаны книги, принесшие ему мировую известность.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Особенности русского характера 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Н.А. Бердяеву)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«Русский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 есть в высшей степени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поляризованный народ,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 есть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совмещение противоположностей.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 можно очароваться и разочароваться, от него всегда можно ждать неожиданностей, он в высшей степени способен внушить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себе сильную любовь и сильную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ненависть»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/>
              <a:t> 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Бердяев. Русская идея: Основные 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пробл.рус.мысли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Х1Х и 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ХХ в. //Рус.лит.-1990.-№2- С.25 -27.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характер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Н. А. Бердяеву)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«Русский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 - это непрестанные приливы и отливы, и чисто русское словечко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"Ничего!"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хорошо выражает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фатализм этих нескончаемых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колебаний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…свободы и порабощенности, революционности и консерватизма, новаторства и инертности, предприимчивости и лени».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 Бердяев. О русском национальном сознании; Черная анархия // Совершенно секретно. - 1989. - №3. - С. 14-15.</a:t>
            </a:r>
            <a:endParaRPr lang="ru-RU" sz="2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характер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Н. А. Бердяеву)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5257800"/>
          </a:xfrm>
        </p:spPr>
        <p:txBody>
          <a:bodyPr>
            <a:noAutofit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Русские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любовь ставят выше справедливости. 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Русская религиозность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носит соборный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характер».</a:t>
            </a:r>
          </a:p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 русских нет понятия свободы в западном её понимании (либерализм), у русского есть только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воля, которая шире понимания свободы».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 Бердяев. Русская идея: Основные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пробл.рус.мысли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Х1Х и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ХХ в. //Рус.лит.-1990.-№ 4.- С.34.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характер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Н. А. Бердяеву)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Autofit/>
          </a:bodyPr>
          <a:lstStyle/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«Россия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самая безгосударственная,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самая анархическая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страна в мире. 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русский народ - самый аполитический народ, никогда не умевший устраивать свою землю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Русская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душа хочет священной власти, </a:t>
            </a:r>
            <a:r>
              <a:rPr lang="ru-RU" sz="2800" b="1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богоизбранной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власти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….»</a:t>
            </a:r>
            <a:r>
              <a:rPr lang="ru-RU" sz="2800" dirty="0" smtClean="0"/>
              <a:t> </a:t>
            </a:r>
          </a:p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Бердяев. Русская идея: Основные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пробл.рус.мысли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Х1Х и </a:t>
            </a:r>
            <a:r>
              <a:rPr lang="ru-RU" sz="2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ХХ в. //Рус.лит.-1990.-№2- С.28 .</a:t>
            </a:r>
          </a:p>
          <a:p>
            <a:pPr indent="3429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характер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Н. А. Бердяеву)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«….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самый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безгосударственный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народ создал такую огромную и могущественную государственность, почему самый анархический народ так покорен бюрократии, почему свободный духом народ как будто бы не хочет свободной жизни? Эта тайна связана с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особенным соотношением женственного и мужественного начала в русском народном характере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…». </a:t>
            </a:r>
          </a:p>
          <a:p>
            <a:pPr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Бердяев. Русская идея: Основные </a:t>
            </a:r>
            <a:r>
              <a:rPr lang="ru-RU" sz="2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пробл.рус.мысли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Х1Х и </a:t>
            </a:r>
            <a:r>
              <a:rPr lang="ru-RU" sz="24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ХХ в. //Рус.лит.-1990.-№ 4.- С.38.</a:t>
            </a:r>
          </a:p>
          <a:p>
            <a:pPr algn="just">
              <a:buNone/>
            </a:pP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характер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Н. А. Бердяеву)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92500"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«Эта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особенность русской истории наложила на русскую жизнь печать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безрадостности и придавленности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Невозможна была свободная игра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творческих сил человека. Власть бюрократии в русской жизни была внутренним нашествием неметчины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Неметчина как-то органически вошла в русскую государственность и владела женственной и пассивной русской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стихией».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Бердяев. Русская идея: Основные 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пробл.рус.мысли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Х1Х и </a:t>
            </a:r>
            <a:r>
              <a:rPr lang="ru-RU" sz="22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2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ХХ в. //Рус.лит.-1990.-№ 4.- С.40.</a:t>
            </a:r>
          </a:p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Светлана Владимировна Лурье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айл:Лурье Светлана Владимировна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385765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14810" y="2071678"/>
            <a:ext cx="45720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Публицист, доктор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культурологии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ведущий научный сотрудник Социологического института РАН (Санкт-Петербург)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Этнические константы русских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по С. В. Лурье)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Этнические константы локализуются в некие образы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(подсознательные).</a:t>
            </a:r>
          </a:p>
          <a:p>
            <a:pPr algn="just"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русского народа (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автор выделяет наличие трех главных образов: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«источник добра», «источник зла», образ «посредника»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 ними.</a:t>
            </a:r>
          </a:p>
          <a:p>
            <a:pPr algn="just">
              <a:buNone/>
            </a:pP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С.В. Лурье. Этическое сознание человека. Опыт типологизации. 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// Ступени. Философский журнал., 1991, N 3.- С.30.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785925"/>
            <a:ext cx="7715304" cy="3571901"/>
          </a:xfrm>
        </p:spPr>
        <p:txBody>
          <a:bodyPr>
            <a:normAutofit lnSpcReduction="10000"/>
          </a:bodyPr>
          <a:lstStyle/>
          <a:p>
            <a:pPr indent="342900" algn="just">
              <a:spcBef>
                <a:spcPts val="600"/>
              </a:spcBef>
              <a:buNone/>
            </a:pP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Знакомство   с существующими </a:t>
            </a:r>
            <a:r>
              <a:rPr lang="ru-RU" sz="36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отечественной научной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литературе мнениями по </a:t>
            </a:r>
            <a:r>
              <a:rPr lang="ru-RU" sz="36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проблеме этнического самосознания 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русских (этнические константы и этнические доминанты) 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XX</a:t>
            </a: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вв.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428604"/>
            <a:ext cx="7858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 локализации «образа добра для русского человека </a:t>
            </a:r>
            <a:r>
              <a:rPr lang="en-US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Источником «образа добра» выступала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крестьянская община.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общине осуществлялась поддержка каждого общинника, решались все важные жизненные проблемы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 локализации «образа зла»  для русского человека </a:t>
            </a:r>
            <a:r>
              <a:rPr lang="en-US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Источником «образа зла»  был  «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холодный мир русских чиновников»,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 противопоставлялся «общине-миру». 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Крестьяне четко отделяли себя от враждебного ему мира чиновников, который, по их мнению мешал жить простому человеку.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«посредника» для русского человека </a:t>
            </a:r>
            <a:r>
              <a:rPr lang="en-US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доброго царя формировался на протяжении веков и связан с идеей святости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царя как помазанника Божьего,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 любит, и заботиться о своем народе (как любящий отец).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Русский «образ врага» ( по Лурье)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 врага у русских ситуативен, он определяется не какими-то неотъемлемо присущими ему чертами, а через постановку себя в оппозицию русским. Враг это тот, от которого надо защищаться, или, в еще большей мере тот, от кого надо защищать. Иногда, при этом, подзащитными оказывается свой собственный народ, которого государство защищает, например, от «тлетворного влияния Запада» и «внутреннего врага»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С.В. Лурье. Этическое сознание человека. Опыт типологизации. </a:t>
            </a:r>
          </a:p>
          <a:p>
            <a:pPr>
              <a:buNone/>
            </a:pPr>
            <a:r>
              <a:rPr lang="ru-RU" sz="2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// Ступени. Философский журнал., 1991, N 3.- С.34.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акое русское «авось»?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О. Ключевский этот феномен отметил очень точно: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«…природа России «часто смеется над самыми осторожными расчетами великоросса: своенравие климата и почвы обманывает самые скромные его ожидания, и, привыкнув к этим обманам, расчетливый великоросс любит подчас, очертя голову, выбрать самое, что ни на есть безнадежное и нерасчетливое решение, противопоставляя капризу природы каприз собственной отваги</a:t>
            </a: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ru-RU" sz="4000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 наклонность дразнить счастье, играть в удачу и есть великорусский «авось»»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О. Ключевский. Лекции по истории Западной Европы в связи с историей России / под редакцией Р. А. Киреевой. М. : НП ИД «Русская панорама», 2012.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Татьяна Геннадьевна </a:t>
            </a:r>
            <a:r>
              <a:rPr 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Стефаненко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n1s1.hsmedia.ru/f3/ca/ac/f3caac95833822145f00d2ab95d5b632/335x335_1_8e8f5ce181e6c32ebcb3a52d40dcee86@600x600_0xc0a8392b_2012431693142842663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385765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29124" y="1500174"/>
            <a:ext cx="45005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чёный-психолог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ведущий в России специалист по этнопсихологии. Доктор психологических наук, профессор и заведующая кафедрой социальной психологии факультета психологии </a:t>
            </a:r>
            <a:r>
              <a:rPr lang="ru-RU" sz="2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МГУ. </a:t>
            </a:r>
            <a:endParaRPr lang="ru-RU" sz="2800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Автостериотипы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русских </a:t>
            </a:r>
            <a:b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(исследования Т. </a:t>
            </a:r>
            <a:r>
              <a:rPr lang="ru-RU" sz="32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Стефаненко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90-е г.</a:t>
            </a:r>
            <a:r>
              <a:rPr lang="en-US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XX</a:t>
            </a: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 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043510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3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«Русские почти в равной степени </a:t>
            </a:r>
            <a:r>
              <a:rPr lang="ru-RU" sz="3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активны и инертны</a:t>
            </a:r>
            <a:r>
              <a:rPr lang="ru-RU" sz="3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ленивы и трудолюбивы, преклоняются перед авторитетом и уверены в себе, вспыльчивы и уравновешены.</a:t>
            </a:r>
            <a:r>
              <a:rPr lang="ru-RU" sz="3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Вместе с тем русские согласны с тем, что им присущи </a:t>
            </a:r>
            <a:r>
              <a:rPr lang="ru-RU" sz="3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отсутствие пунктуальности, недисциплинированность, пьянство, халатность и неаккуратность».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38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Многие опросы общественного мнения в последние годы отражали чувство стыда российских граждан за состояние дел в стране: главные чувства, которые испытывают россияне — </a:t>
            </a:r>
            <a:r>
              <a:rPr lang="ru-RU" sz="3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“стыд за нынешнее состояние страны” (64,7%).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b="1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9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Стефаненко</a:t>
            </a:r>
            <a:r>
              <a:rPr lang="ru-RU" sz="29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 Г. Социально-психологические аспекты изучения этнической идентичности. — URL: </a:t>
            </a:r>
            <a:r>
              <a:rPr lang="ru-RU" sz="29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ru-RU" sz="29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htik.lib.ru</a:t>
            </a:r>
            <a:r>
              <a:rPr lang="ru-RU" sz="29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9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Исследования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ВЦИОМ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(Всероссийский центр изучения общественного мнения)</a:t>
            </a:r>
            <a:endParaRPr lang="ru-RU" sz="27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>
              <a:spcBef>
                <a:spcPts val="0"/>
              </a:spcBef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Таким образом, к концу 2000-х годов последствия культурной травмы в полной мере проявили себя. Русские обнаружили, что живут 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условиях «дикого» рынка и общества потребителей </a:t>
            </a:r>
            <a:r>
              <a:rPr lang="ru-RU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(уже не созидателей)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духовного вакуума и кризиса социальной идентичности, как следствие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кризиса этнической идентичности.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4983179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Среди ученых нет единого подхода к изучению особенностей  этнического самосознания русских;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Существует проблема терминологической неразберихи (подмена понятий);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Можно смело говорить о наличие в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науке тенденции 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изучению проблем этнического самопознания русских;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Исследования ученых подтверждают, что среди русского населения России наблюдается кризис этнической идентичности.</a:t>
            </a:r>
          </a:p>
          <a:p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Рекомендованная литература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Малькова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 К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Стереотипы русских, россиян и России в современной российской прессе // ЭТНОДИАЛОГИ, № 2 (20)2003.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Стефаненко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Т. Г.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Социально-психологические аспекты изучения этнической идентичности. — URL: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htik.lib.ru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Сергеева А. В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Русские: Стереотипы поведения, традиции, ментальность. — М.: Флинта: Наука, 2004, С. 256.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4525963"/>
          </a:xfrm>
        </p:spPr>
        <p:txBody>
          <a:bodyPr>
            <a:normAutofit fontScale="92500" lnSpcReduction="20000"/>
          </a:bodyPr>
          <a:lstStyle/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Автостереотипы</a:t>
            </a: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мнения, суждения, оценки, относимые к данной этнической общности ее представителями.</a:t>
            </a:r>
          </a:p>
          <a:p>
            <a:pPr indent="457200" algn="just">
              <a:spcBef>
                <a:spcPts val="0"/>
              </a:spcBef>
              <a:spcAft>
                <a:spcPts val="600"/>
              </a:spcAft>
              <a:buNone/>
            </a:pPr>
            <a:endParaRPr lang="ru-RU" sz="30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endParaRPr lang="ru-RU" sz="30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Гетеростереотипы</a:t>
            </a:r>
            <a:r>
              <a:rPr lang="ru-RU" sz="3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0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совокупность оценочных суждений о других народах. </a:t>
            </a: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endParaRPr lang="ru-RU" sz="36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</a:pPr>
            <a:endParaRPr lang="ru-RU" sz="360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36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457200" algn="just">
              <a:spcAft>
                <a:spcPts val="600"/>
              </a:spcAft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«Менталитет»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мировоззрения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основанная на этнической картине мира,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передающаяся в процессе социализации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включающая в себя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представления о приоритетах, нормах и моделях поведения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конкретных обстоятельствах. </a:t>
            </a:r>
          </a:p>
          <a:p>
            <a:pPr indent="4572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описания этих представлений, в свою очередь,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может быть описана культурная традиция, присущая этносу или какой-либо его части в данный период времени.</a:t>
            </a:r>
            <a:endParaRPr lang="ru-RU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501122" cy="4525963"/>
          </a:xfrm>
        </p:spPr>
        <p:txBody>
          <a:bodyPr/>
          <a:lstStyle/>
          <a:p>
            <a:pPr indent="342900" algn="just">
              <a:spcBef>
                <a:spcPts val="0"/>
              </a:spcBef>
              <a:spcAft>
                <a:spcPts val="600"/>
              </a:spcAft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Национа́льный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хара́ктер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— устойчивые особенности, характерные для членов того или иного национального (этнического) сообщества, особенности восприятия мира, мотивов поступков (идей, интересов, религии).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85000" lnSpcReduction="10000"/>
          </a:bodyPr>
          <a:lstStyle/>
          <a:p>
            <a:pPr indent="0" algn="just"/>
            <a:r>
              <a:rPr lang="ru-RU" sz="4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«Этническая картина мира»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сформировавшиеся на основании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этнических констант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 одной стороны, и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ценностных доминант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 другой, представления человека о мире — отчасти осознаваемые, отчасти, бессознательные. </a:t>
            </a:r>
          </a:p>
          <a:p>
            <a:pPr indent="0" algn="just"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целом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этническая картина мира есть проявление защитной функции культуры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ее психологическом аспекте. Она сама может рассматриваться как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неспецифический защитный механизм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Этническая картина мира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является неизменной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715436" cy="4525963"/>
          </a:xfrm>
        </p:spPr>
        <p:txBody>
          <a:bodyPr/>
          <a:lstStyle/>
          <a:p>
            <a:pPr indent="342900" algn="just">
              <a:spcBef>
                <a:spcPts val="0"/>
              </a:spcBef>
              <a:spcAft>
                <a:spcPts val="600"/>
              </a:spcAft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Этни́ческое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самосозна́ние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эмоционально-когнитивный процесс осознания принадлежности человека в какой-либо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этнической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общности; является проекцией на сознание людей существующих 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этнических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связей, и проявляется в виде этнонима.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аппарат: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858312" cy="4525963"/>
          </a:xfrm>
        </p:spPr>
        <p:txBody>
          <a:bodyPr/>
          <a:lstStyle/>
          <a:p>
            <a:pPr algn="just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«Этнические константы»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бессознательные комплексы, складывающиеся в процессе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адаптации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человеческого коллектива (этноса) к окружающей природно-социальной среде и выполняющие в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этнической культуре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роль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основных механизмов, ответственных </a:t>
            </a:r>
            <a:r>
              <a:rPr lang="ru-RU" b="1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психологическую адаптацию</a:t>
            </a:r>
            <a:r>
              <a:rPr lang="ru-RU" i="1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этноса к окружающей среде.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Понятийный аппарат: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«Этническая доминанта»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(термин  Л.Н. Гумилёва) — система политических, идеологических, или религиозных ценностей, создающаяся при появлении любой этнической целостности и служащая для нее объединяющим началом. 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1520</Words>
  <Application>Microsoft Office PowerPoint</Application>
  <PresentationFormat>Экран (4:3)</PresentationFormat>
  <Paragraphs>97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Особенности этнического самосознания русских или этнические константы и доминанты</vt:lpstr>
      <vt:lpstr>Слайд 2</vt:lpstr>
      <vt:lpstr>Понятийный аппарат:</vt:lpstr>
      <vt:lpstr>Понятийный аппарат:</vt:lpstr>
      <vt:lpstr>Понятийный аппарат:</vt:lpstr>
      <vt:lpstr>Понятийный аппарат:</vt:lpstr>
      <vt:lpstr>Понятийный аппарат:</vt:lpstr>
      <vt:lpstr>Понятийный аппарат:</vt:lpstr>
      <vt:lpstr>Понятийный аппарат:</vt:lpstr>
      <vt:lpstr> Николай Бердяев</vt:lpstr>
      <vt:lpstr>Краткая биографическая справка</vt:lpstr>
      <vt:lpstr> Особенности русского характера  (по Н.А. Бердяеву)</vt:lpstr>
      <vt:lpstr>Русский характер (по Н. А. Бердяеву)</vt:lpstr>
      <vt:lpstr>Русский характер (по Н. А. Бердяеву)</vt:lpstr>
      <vt:lpstr>Русский характер (по Н. А. Бердяеву)</vt:lpstr>
      <vt:lpstr>Русский характер (по Н. А. Бердяеву)</vt:lpstr>
      <vt:lpstr>Русский характер (по Н. А. Бердяеву)</vt:lpstr>
      <vt:lpstr>Светлана Владимировна Лурье</vt:lpstr>
      <vt:lpstr>Этнические константы русских  ( по С. В. Лурье)</vt:lpstr>
      <vt:lpstr>Источник локализации «образа добра для русского человека XIX  в.</vt:lpstr>
      <vt:lpstr>Источник локализации «образа зла»  для русского человека XIX  в.</vt:lpstr>
      <vt:lpstr>Образ «посредника» для русского человека XIX  в.</vt:lpstr>
      <vt:lpstr>Русский «образ врага» ( по Лурье)</vt:lpstr>
      <vt:lpstr>Что такое русское «авось»?</vt:lpstr>
      <vt:lpstr>Татьяна Геннадьевна Стефаненко</vt:lpstr>
      <vt:lpstr>Автостериотипы русских  (исследования Т. Стефаненко 90-е г. XX в. )</vt:lpstr>
      <vt:lpstr> Исследования ВЦИОМ (Всероссийский центр изучения общественного мнения)</vt:lpstr>
      <vt:lpstr> Выводы: </vt:lpstr>
      <vt:lpstr>Рекомендованная литература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46</cp:revision>
  <dcterms:created xsi:type="dcterms:W3CDTF">2020-12-02T05:29:21Z</dcterms:created>
  <dcterms:modified xsi:type="dcterms:W3CDTF">2021-10-13T06:43:35Z</dcterms:modified>
</cp:coreProperties>
</file>