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76" r:id="rId7"/>
    <p:sldId id="277" r:id="rId8"/>
    <p:sldId id="278" r:id="rId9"/>
    <p:sldId id="260" r:id="rId10"/>
    <p:sldId id="264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250B9-95FD-44AC-BCCE-7BCA81FFEFC6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20ADA-8A36-4B53-AFD2-A89C57CC7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15436" cy="1357321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Истоки праздника Пасхи: исследования и народные поверья</a:t>
            </a:r>
          </a:p>
        </p:txBody>
      </p:sp>
      <p:pic>
        <p:nvPicPr>
          <p:cNvPr id="19458" name="Picture 2" descr="https://ds04.infourok.ru/uploads/ex/0832/000908e1-0e178294/img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14488"/>
            <a:ext cx="7286676" cy="4786346"/>
          </a:xfrm>
          <a:prstGeom prst="rect">
            <a:avLst/>
          </a:prstGeom>
          <a:noFill/>
          <a:ln w="76200">
            <a:solidFill>
              <a:srgbClr val="99003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Мнения ученых о истоках Пасхи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Facebook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3116"/>
            <a:ext cx="3929090" cy="4143404"/>
          </a:xfrm>
          <a:prstGeom prst="rect">
            <a:avLst/>
          </a:prstGeom>
          <a:noFill/>
          <a:ln w="57150">
            <a:solidFill>
              <a:srgbClr val="990033"/>
            </a:solidFill>
            <a:prstDash val="solid"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57752" y="5429264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(Тони </a:t>
            </a:r>
            <a:r>
              <a:rPr lang="ru-RU" sz="2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Ньюджент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женой)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Легенда о Таммузе и его жене </a:t>
            </a:r>
            <a:r>
              <a:rPr lang="ru-RU" sz="3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Инанне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Иштар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sun9-58.userapi.com/c844418/v844418363/1bd394/aNhd0EM2V4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4857784" cy="3929090"/>
          </a:xfrm>
          <a:prstGeom prst="rect">
            <a:avLst/>
          </a:prstGeom>
          <a:noFill/>
          <a:ln w="76200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1026" name="Picture 2" descr="https://64.media.tumblr.com/tumblr_m21bekndHt1r0wb2io1_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785926"/>
            <a:ext cx="2476484" cy="3824268"/>
          </a:xfrm>
          <a:prstGeom prst="rect">
            <a:avLst/>
          </a:prstGeom>
          <a:noFill/>
          <a:ln w="76200">
            <a:solidFill>
              <a:srgbClr val="990033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00034" y="5929330"/>
            <a:ext cx="3929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«Богиня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Иштар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скульптура Междуречья, 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тыс.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до.н.э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57752" y="6000768"/>
            <a:ext cx="3929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«Бог Таммузе»,  рельеф Междуречья, 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тыс.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до.н.э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428625"/>
          <a:ext cx="8715436" cy="6217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71768"/>
                <a:gridCol w="61436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Отечественные ученые</a:t>
                      </a:r>
                      <a:endParaRPr lang="ru-RU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Существующие мнения </a:t>
                      </a:r>
                      <a:r>
                        <a:rPr lang="ru-RU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  проблеме выявления истоков праздника Пасхи</a:t>
                      </a:r>
                      <a:endParaRPr lang="ru-RU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574609">
                <a:tc>
                  <a:txBody>
                    <a:bodyPr/>
                    <a:lstStyle/>
                    <a:p>
                      <a:endParaRPr lang="ru-RU" sz="1800" u="none" strike="noStrike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Н. Афанасьев</a:t>
                      </a:r>
                      <a:endParaRPr lang="ru-RU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Пасха содержит </a:t>
                      </a:r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приметы и обрядность, в которых присутствуют сюжеты и мотивы, характерные для народного календаря весны и начала лета (поминальные, свадебные, метеорологические, аграрно-хозяйственные),</a:t>
                      </a:r>
                      <a:r>
                        <a:rPr lang="ru-RU" sz="1800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следовательно праздник несет в себе языческое наследие восточных славян.</a:t>
                      </a:r>
                    </a:p>
                    <a:p>
                      <a:pPr algn="just"/>
                      <a:endParaRPr lang="ru-RU" sz="1800" kern="1200" baseline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400" i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i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Афанасьев, А.Н. Поэтические воззрения славян на природу. </a:t>
                      </a:r>
                      <a:r>
                        <a:rPr lang="ru-RU" sz="1400" b="1" i="1" u="non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М.: </a:t>
                      </a:r>
                      <a:r>
                        <a:rPr lang="ru-RU" sz="1400" b="1" i="1" u="none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Индрик</a:t>
                      </a:r>
                      <a:r>
                        <a:rPr lang="ru-RU" sz="1400" b="1" i="1" u="non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ru-RU" sz="1400" b="1" i="1" u="non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1994. — Т.3. — 840с.)</a:t>
                      </a:r>
                      <a:endParaRPr lang="ru-RU" sz="1400" b="1" i="1" kern="1200" baseline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u="none" strike="noStrike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37381">
                <a:tc>
                  <a:txBody>
                    <a:bodyPr/>
                    <a:lstStyle/>
                    <a:p>
                      <a:endParaRPr lang="ru-RU" sz="1800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Г. Баранова,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Т. А. Зимина,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 Л. </a:t>
                      </a:r>
                      <a:r>
                        <a:rPr lang="ru-RU" sz="1800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Мадлевская</a:t>
                      </a:r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Народные обряды встречи весны в день весеннего равноденствия «перешли» на Пасху».</a:t>
                      </a:r>
                    </a:p>
                    <a:p>
                      <a:endParaRPr lang="ru-RU" sz="1800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(Баранова, О. Г., Зимина Т. А.,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Мадлевская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 Л. Русский праздник. Праздники и обряды народного земледельческого календаря. Иллюстрированная энциклопедия /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Науч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ред. И. И.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Шангина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.— СПб.: Искусство-СПБ, 2001.—  С. 504)</a:t>
                      </a:r>
                    </a:p>
                    <a:p>
                      <a:endParaRPr lang="ru-RU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500063"/>
          <a:ext cx="8229600" cy="60007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00288"/>
                <a:gridCol w="5829312"/>
              </a:tblGrid>
              <a:tr h="2730823">
                <a:tc>
                  <a:txBody>
                    <a:bodyPr/>
                    <a:lstStyle/>
                    <a:p>
                      <a:r>
                        <a:rPr lang="ru-RU" baseline="0" dirty="0" smtClean="0">
                          <a:ln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baseline="0" dirty="0" smtClean="0">
                          <a:ln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В. Я. </a:t>
                      </a:r>
                      <a:r>
                        <a:rPr lang="ru-RU" b="1" baseline="0" dirty="0" err="1" smtClean="0">
                          <a:ln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Пропп</a:t>
                      </a:r>
                      <a:endParaRPr lang="ru-RU" b="1" dirty="0">
                        <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«…праздники, которые церковь считает своими, как праздники рождения, смерти и воскресения Христа, также оказываются по своему происхождению языческими».</a:t>
                      </a:r>
                    </a:p>
                    <a:p>
                      <a:pPr algn="just"/>
                      <a:endParaRPr lang="ru-RU" sz="18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err="1" smtClean="0">
                          <a:ln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Пропп</a:t>
                      </a:r>
                      <a:r>
                        <a:rPr lang="ru-RU" sz="1400" i="1" dirty="0" smtClean="0">
                          <a:ln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i="1" smtClean="0">
                          <a:ln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400" i="1" smtClean="0">
                          <a:ln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Я</a:t>
                      </a:r>
                      <a:r>
                        <a:rPr lang="ru-RU" sz="1400" i="1" dirty="0" smtClean="0">
                          <a:ln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Русские аграрные праздники.</a:t>
                      </a: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СПб.: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Терра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—1915</a:t>
                      </a:r>
                      <a:r>
                        <a:rPr lang="ru-RU" sz="1400" b="1" i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С.54.</a:t>
                      </a:r>
                      <a:endParaRPr lang="ru-RU" sz="1400" i="1" dirty="0">
                        <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69948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 Г.</a:t>
                      </a:r>
                      <a:r>
                        <a:rPr lang="ru-RU" sz="1800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Багатырев</a:t>
                      </a:r>
                      <a:r>
                        <a:rPr lang="ru-RU" sz="1800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У.  А. Василевич</a:t>
                      </a:r>
                      <a:endParaRPr lang="ru-RU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«Пасха содержит много языческих аграрных обрядов, например,  </a:t>
                      </a:r>
                      <a:r>
                        <a:rPr lang="ru-RU" sz="1800" b="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катать на Пасху по земле или пашне священников,</a:t>
                      </a:r>
                      <a:r>
                        <a:rPr lang="ru-RU" sz="1800" b="0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 этом приговаривали: «</a:t>
                      </a:r>
                      <a:r>
                        <a:rPr lang="ru-RU" sz="1800" b="0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Чтобы хлеб, лён уродился высок и хорош»».</a:t>
                      </a:r>
                    </a:p>
                    <a:p>
                      <a:pPr algn="just"/>
                      <a:endParaRPr lang="ru-RU" sz="1800" b="0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Васілевіч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У.  А. </a:t>
                      </a:r>
                      <a:r>
                        <a:rPr lang="ru-RU" sz="1400" b="1" i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Белорусский народный календарь 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белор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 //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Паэзія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беларускага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земляробчага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календара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Склад. </a:t>
                      </a:r>
                      <a:r>
                        <a:rPr lang="ru-RU" sz="1400" b="1" i="1" kern="12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Ліс</a:t>
                      </a:r>
                      <a:r>
                        <a:rPr lang="ru-RU" sz="1400" b="1" i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А. С.— Мн., 1992.— С. 554—612.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Народные  традиции и обряды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472518" cy="4840303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Литургия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Этнографы в конце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XIX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века в ряде русских губерний: Ярославской, Тверской, Тульской, зафиксировали обычай использовать заговоры (на достаток в доме,  укрепление здоровья, счастливое замужество) во время кульминации праздничной  пасхальной литургии (раздвижение занавеса алтаря церкви).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(Максимов, С.В. Пасха Христова //Нечистая, неведомая и крестная сила.—СПб.: Товарищество Р. Голике и А. </a:t>
            </a:r>
            <a:r>
              <a:rPr lang="ru-RU" sz="1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Вильворг</a:t>
            </a: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1903.— С.395—420.)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043890" cy="1060472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Народные  традиции и обряды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Разговение</a:t>
            </a:r>
          </a:p>
          <a:p>
            <a:pPr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церкви возвращались как можно скорее, поскольку, согласно народным поверьям, кто раньше начнёт разговляться, у того будет в этом году удача в делах и хорошее здоровье.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8472518" cy="5483245"/>
          </a:xfrm>
        </p:spPr>
        <p:txBody>
          <a:bodyPr>
            <a:normAutofit lnSpcReduction="10000"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разговении, хозяин обходил вокруг стола с миской освящённых яиц и пасок. После этого, став лицом к иконам, разрезал на тарелке несколько очищенных освящённых яиц и подносил ко рту каждому члену семьи, приговаривая: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«Дай, Боже, чтобы и на тот год дождаться святого праздника Воскресения Христова в счастье и здоровье!»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/>
              <a:t>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Некрылова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А. Ф. Русский традиционный календарь: на каждый день и для каждого дома.— СПб.: Азбука-классика, 2007.—  С. 65.) 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Народные  традиции и обряды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00174"/>
            <a:ext cx="8715436" cy="507209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Христосование с умершими родичами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Многие крестьяне были уверены, что в этот день умершие всё слышат - «….раньше, в старину, когда народ был праведный, придя на кладбище, они восклицали: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„Христос </a:t>
            </a: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воскресе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!“-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было услышать и ответ от умерших, а теперь народ </a:t>
            </a:r>
            <a:r>
              <a:rPr lang="ru-RU" sz="2800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исплутовался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так и не слыхать». 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«Поминовение умерших предков </a:t>
            </a: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Светлой неделе 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противоречит церковному канону (как несовместимое с радостью по поводу Воскресения Христа) и сохранило статус </a:t>
            </a: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сугубо народного обычая»</a:t>
            </a: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9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(Максимов, С.В. Пасха Христова //Нечистая, неведомая и крестная сила.—СПб.: Товарищество Р. Голике и А. </a:t>
            </a:r>
            <a:r>
              <a:rPr lang="ru-RU" sz="19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Вильворг</a:t>
            </a:r>
            <a:r>
              <a:rPr lang="ru-RU" sz="19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1903.— С.397.)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Народные  традиции и обряды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Крашенки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(пасхальные яйца)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древнейший (архетипический символ Вселенной и триединства);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яйцо связывалось с идеей возрождения природы и Христа;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крестьяне использовали их для христосования с близкими людьми и в обрядовых играх;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восточные славяне приносили  их качестве  поминальной жертвы предкам.</a:t>
            </a:r>
            <a:endParaRPr lang="ru-RU" sz="28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491174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основании изученной литературы можно сделать следующие выводы: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В отечественной и зарубежной науке нет единого мнения об истоках происхождения Пасхи;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Православная Пасха -  церковный праздник, который содержит в себе адаптированный духовный опыт эллинистической культуры (Византия);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Русская народная культура привнесла в пасхальные традиции крестьянские  языческие представления о возрождении природы, аграрные обряды и обычаи поклонения предкам.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011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знакомство с существующими в научной литературе мнениями по проблеме истоков праздника Пасхи, обрядов и поверий</a:t>
            </a:r>
            <a:endParaRPr lang="ru-RU" sz="27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Определить понятийной аппарат в рамках темы доклада;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с содержанием основных научных взглядов по данному вопросу;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Раскрыть особенности празднования Пасхи  у восточнославянских народов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к.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н.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вв.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endParaRPr lang="ru-RU" dirty="0" smtClean="0"/>
          </a:p>
          <a:p>
            <a:pPr algn="ctr"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работе мы использовали следующие методы: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Метод работы с литературой;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Метод анализа информации.</a:t>
            </a:r>
            <a:endParaRPr lang="ru-RU" sz="28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im0-tub-ru.yandex.net/i?id=c8ea71b21be2508b5f9da0b81ef5714f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3429000"/>
            <a:ext cx="4571968" cy="3050360"/>
          </a:xfrm>
          <a:prstGeom prst="rect">
            <a:avLst/>
          </a:prstGeom>
          <a:noFill/>
          <a:ln w="76200">
            <a:solidFill>
              <a:srgbClr val="99003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86874" cy="5429288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45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5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Великдень</a:t>
            </a:r>
            <a:r>
              <a:rPr lang="ru-RU" sz="45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самый значительный и важный праздник в календаре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славян, связан с Пасхой православной.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5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5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Никейский</a:t>
            </a:r>
            <a:r>
              <a:rPr lang="ru-RU" sz="45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собор»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 созван императором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Константином 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состоялся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июне 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325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году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 городе 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Никеи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соборе был принят 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Символ веры, осуждены ереси и окончательно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провозглашено отделение от 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иудаизма,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определено время празднования христианской церковью 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Пасхи.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Иштар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центральное женское божество аккадской мифологии: богиня плодородия и плотской любви, войны и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распри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Тамуз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(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библейское)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Думузи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(шумерское), в мифологии и религии семитических народов умирающее и воскресающее божество плодородия. Согласно древнейшему варианту шумерского мифа, 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бог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-пастух, возлюбленный и супруг 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богини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Иштар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«Пасха»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у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христиан название 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праздника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приобрело иное толкование — «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прехождение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 смерти к жизни, от земли к небу». Как Бог освободил евреев от египетского рабства, так и христианин освобождается от рабства греха посредством смерти и воскресения Иисуса Христа; тем самым ветхозаветная 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Пасха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стала прообразом 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Пасхи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христианской</a:t>
            </a:r>
            <a:r>
              <a:rPr lang="ru-RU" dirty="0"/>
              <a:t>.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79690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Иудейская Пасха 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 «</a:t>
            </a:r>
            <a:r>
              <a:rPr lang="ru-RU" sz="3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песах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»- исход)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://img1.liveinternet.ru/images/attach/c/9/107/524/107524643_large_4638534_isho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828680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1785926"/>
            <a:ext cx="3829048" cy="342902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Икона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«Константин Великий», </a:t>
            </a:r>
            <a:b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дока, масло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XVII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fb.ru/misc/i/gallery/71663/304707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357718" cy="6215106"/>
          </a:xfrm>
          <a:prstGeom prst="rect">
            <a:avLst/>
          </a:prstGeom>
          <a:noFill/>
          <a:ln w="76200">
            <a:solidFill>
              <a:srgbClr val="9900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1785926"/>
            <a:ext cx="4143404" cy="3071834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Икона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«Александр Александрийский – архиепископ Египетский», </a:t>
            </a:r>
            <a:b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доска, масло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i.siteapi.org/SIZT20HGycilotADVHdWJ-TETbo=/fit-in/330x/top/90ed9bb063929c7.ru.s.siteapi.org/img/e239ch1nifc4kk0o4g8wo8g488c0o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52"/>
            <a:ext cx="3714776" cy="6572296"/>
          </a:xfrm>
          <a:prstGeom prst="rect">
            <a:avLst/>
          </a:prstGeom>
          <a:noFill/>
          <a:ln w="76200">
            <a:solidFill>
              <a:srgbClr val="9900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3071810"/>
            <a:ext cx="4614866" cy="157163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«Пресвитер Арий»,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графический рисунок из книги</a:t>
            </a:r>
            <a:b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«Раскол»- 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XYI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maps-prints.com/20208/arrius-alexandrinus-de-hooghe-17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3500462" cy="6072230"/>
          </a:xfrm>
          <a:prstGeom prst="rect">
            <a:avLst/>
          </a:prstGeom>
          <a:noFill/>
          <a:ln w="76200">
            <a:solidFill>
              <a:srgbClr val="9900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Краткая историческая справка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643998" cy="4840303"/>
          </a:xfrm>
        </p:spPr>
        <p:txBody>
          <a:bodyPr>
            <a:normAutofit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325 году в течении трех месяцев  проходил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Вселенский собор  в городе Никеии.  Шли споры между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епископом Александром Александрийским (Египет) и пресвитером Арием (Ливия). 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Решался вопрос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убординатизма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- 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мнения о неравенстве трех лиц Троицы (Отца, Сына и Святого Духа).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Было принято решение о сроках празднования Пасхи, принят «Символ веры» и 20 канонов (законов).</a:t>
            </a:r>
            <a:endParaRPr lang="ru-RU" sz="28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986</Words>
  <Application>Microsoft Office PowerPoint</Application>
  <PresentationFormat>Экран (4:3)</PresentationFormat>
  <Paragraphs>90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Истоки праздника Пасхи: исследования и народные поверья</vt:lpstr>
      <vt:lpstr> Цель:  знакомство с существующими в научной литературе мнениями по проблеме истоков праздника Пасхи, обрядов и поверий</vt:lpstr>
      <vt:lpstr> Методы</vt:lpstr>
      <vt:lpstr> Понятийный аппарат</vt:lpstr>
      <vt:lpstr> Иудейская Пасха  ( «песах»- исход)</vt:lpstr>
      <vt:lpstr> Икона  «Константин Великий»,  дока, масло XVII в.</vt:lpstr>
      <vt:lpstr> Икона  «Александр Александрийский – архиепископ Египетский»,  доска, маслоXVIIв.</vt:lpstr>
      <vt:lpstr>«Пресвитер Арий», графический рисунок из книги «Раскол»- XYIв.</vt:lpstr>
      <vt:lpstr> Краткая историческая справка</vt:lpstr>
      <vt:lpstr> Мнения ученых о истоках Пасхи</vt:lpstr>
      <vt:lpstr>Легенда о Таммузе и его жене Инанне (Иштар) </vt:lpstr>
      <vt:lpstr>Слайд 12</vt:lpstr>
      <vt:lpstr>Слайд 13</vt:lpstr>
      <vt:lpstr> Народные  традиции и обряды</vt:lpstr>
      <vt:lpstr>Народные  традиции и обряды</vt:lpstr>
      <vt:lpstr>Слайд 16</vt:lpstr>
      <vt:lpstr>Народные  традиции и обряды</vt:lpstr>
      <vt:lpstr>Народные  традиции и обряды</vt:lpstr>
      <vt:lpstr> Выводы: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Истоки праздника Пасхи: исследования и народные поверья</dc:title>
  <dc:creator>user</dc:creator>
  <cp:lastModifiedBy>user</cp:lastModifiedBy>
  <cp:revision>44</cp:revision>
  <dcterms:created xsi:type="dcterms:W3CDTF">2021-03-31T06:20:30Z</dcterms:created>
  <dcterms:modified xsi:type="dcterms:W3CDTF">2021-04-28T04:40:14Z</dcterms:modified>
</cp:coreProperties>
</file>