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6" r:id="rId2"/>
    <p:sldId id="267" r:id="rId3"/>
    <p:sldId id="266" r:id="rId4"/>
    <p:sldId id="268" r:id="rId5"/>
    <p:sldId id="269" r:id="rId6"/>
    <p:sldId id="270" r:id="rId7"/>
    <p:sldId id="258" r:id="rId8"/>
    <p:sldId id="271" r:id="rId9"/>
    <p:sldId id="259" r:id="rId10"/>
    <p:sldId id="260" r:id="rId11"/>
    <p:sldId id="261" r:id="rId12"/>
    <p:sldId id="262" r:id="rId13"/>
    <p:sldId id="272" r:id="rId14"/>
    <p:sldId id="264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1524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9EFF84A-10C6-4A04-AB84-2C83342E7E51}" type="datetimeFigureOut">
              <a:rPr lang="ru-RU" smtClean="0"/>
              <a:pPr/>
              <a:t>23.12.2020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88F429-79F0-4BF5-BFC1-A418E2C5949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88F429-79F0-4BF5-BFC1-A418E2C59495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8502D0-AB03-4B24-B32F-66DA99F0C06E}" type="datetimeFigureOut">
              <a:rPr lang="ru-RU" smtClean="0"/>
              <a:pPr/>
              <a:t>23.12.2020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59358-51AC-435A-B318-732EC72090A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8502D0-AB03-4B24-B32F-66DA99F0C06E}" type="datetimeFigureOut">
              <a:rPr lang="ru-RU" smtClean="0"/>
              <a:pPr/>
              <a:t>23.12.2020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59358-51AC-435A-B318-732EC72090A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8502D0-AB03-4B24-B32F-66DA99F0C06E}" type="datetimeFigureOut">
              <a:rPr lang="ru-RU" smtClean="0"/>
              <a:pPr/>
              <a:t>23.12.2020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59358-51AC-435A-B318-732EC72090A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8502D0-AB03-4B24-B32F-66DA99F0C06E}" type="datetimeFigureOut">
              <a:rPr lang="ru-RU" smtClean="0"/>
              <a:pPr/>
              <a:t>23.12.2020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59358-51AC-435A-B318-732EC72090A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8502D0-AB03-4B24-B32F-66DA99F0C06E}" type="datetimeFigureOut">
              <a:rPr lang="ru-RU" smtClean="0"/>
              <a:pPr/>
              <a:t>23.12.2020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59358-51AC-435A-B318-732EC72090A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8502D0-AB03-4B24-B32F-66DA99F0C06E}" type="datetimeFigureOut">
              <a:rPr lang="ru-RU" smtClean="0"/>
              <a:pPr/>
              <a:t>23.12.2020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59358-51AC-435A-B318-732EC72090A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8502D0-AB03-4B24-B32F-66DA99F0C06E}" type="datetimeFigureOut">
              <a:rPr lang="ru-RU" smtClean="0"/>
              <a:pPr/>
              <a:t>23.12.2020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59358-51AC-435A-B318-732EC72090A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8502D0-AB03-4B24-B32F-66DA99F0C06E}" type="datetimeFigureOut">
              <a:rPr lang="ru-RU" smtClean="0"/>
              <a:pPr/>
              <a:t>23.12.2020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59358-51AC-435A-B318-732EC72090A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8502D0-AB03-4B24-B32F-66DA99F0C06E}" type="datetimeFigureOut">
              <a:rPr lang="ru-RU" smtClean="0"/>
              <a:pPr/>
              <a:t>23.12.2020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59358-51AC-435A-B318-732EC72090A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8502D0-AB03-4B24-B32F-66DA99F0C06E}" type="datetimeFigureOut">
              <a:rPr lang="ru-RU" smtClean="0"/>
              <a:pPr/>
              <a:t>23.12.2020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59358-51AC-435A-B318-732EC72090A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8502D0-AB03-4B24-B32F-66DA99F0C06E}" type="datetimeFigureOut">
              <a:rPr lang="ru-RU" smtClean="0"/>
              <a:pPr/>
              <a:t>23.12.2020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59358-51AC-435A-B318-732EC72090A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8502D0-AB03-4B24-B32F-66DA99F0C06E}" type="datetimeFigureOut">
              <a:rPr lang="ru-RU" smtClean="0"/>
              <a:pPr/>
              <a:t>23.12.2020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559358-51AC-435A-B318-732EC72090A9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14348" y="1071546"/>
            <a:ext cx="8001056" cy="1857388"/>
          </a:xfrm>
        </p:spPr>
        <p:txBody>
          <a:bodyPr>
            <a:normAutofit/>
          </a:bodyPr>
          <a:lstStyle/>
          <a:p>
            <a:r>
              <a:rPr lang="ru-RU" sz="4400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СВЕТЛАНА </a:t>
            </a:r>
            <a:r>
              <a:rPr lang="ru-RU" sz="4400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ЛУРЬЕ.ТЕОРИЯ ЭТНИЧЕСКИХ КОНСТАНТ</a:t>
            </a:r>
            <a:endParaRPr lang="ru-RU" sz="4400" b="1" i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2" descr="https://pbs.twimg.com/media/CJ3s7C4UMAAKTFf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2500306"/>
            <a:ext cx="4429156" cy="3429024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571472" y="6072206"/>
            <a:ext cx="42862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Светлана Владимировна Лурье, доктор психологических наук, этнолог</a:t>
            </a:r>
            <a:endParaRPr lang="ru-RU" b="1" i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000628" y="2928934"/>
            <a:ext cx="392909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Презентация </a:t>
            </a:r>
            <a:r>
              <a:rPr lang="ru-RU" sz="24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 теме: «Этнопсихология» в рамках авторской общеобразовательной общеразвивающей программы </a:t>
            </a:r>
          </a:p>
          <a:p>
            <a:pPr algn="ctr"/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«Древо Жизни», </a:t>
            </a:r>
          </a:p>
          <a:p>
            <a:pPr algn="ctr"/>
            <a:r>
              <a:rPr lang="ru-RU" sz="2400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Татуйко</a:t>
            </a:r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И.Н.</a:t>
            </a:r>
          </a:p>
          <a:p>
            <a:pPr algn="ctr"/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Для обучающихся 4 г. обучения</a:t>
            </a:r>
            <a:endParaRPr lang="ru-RU" sz="2400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2" descr="https://pbs.twimg.com/media/CJ3s7C4UMAAKTFf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8120" y="2652706"/>
            <a:ext cx="4429156" cy="3429024"/>
          </a:xfrm>
          <a:prstGeom prst="rect">
            <a:avLst/>
          </a:prstGeom>
          <a:noFill/>
        </p:spPr>
      </p:pic>
      <p:pic>
        <p:nvPicPr>
          <p:cNvPr id="9" name="Picture 2" descr="https://pbs.twimg.com/media/CJ3s7C4UMAAKTFf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2643182"/>
            <a:ext cx="4429156" cy="342902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Русский «образ себя»( по Лурье)</a:t>
            </a:r>
            <a:endParaRPr lang="ru-RU" b="1" i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1285860"/>
            <a:ext cx="8715436" cy="5572140"/>
          </a:xfrm>
        </p:spPr>
        <p:txBody>
          <a:bodyPr>
            <a:noAutofit/>
          </a:bodyPr>
          <a:lstStyle/>
          <a:p>
            <a:pPr indent="342900" algn="just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ru-RU" sz="2400" i="1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sz="2400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«Русский «образ себя» (</a:t>
            </a:r>
            <a:r>
              <a:rPr lang="ru-RU" sz="2400" i="1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мы-образ</a:t>
            </a:r>
            <a:r>
              <a:rPr lang="ru-RU" sz="2400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) существует как бы в трех ипостасях, но всегда связан с образом себя как носителей добра. Эти три ипостаси можно представить следующим образом: хранители и возделыватели добра — крестьянская община, созидатели «великих строек» и творцы космических ракет и т.д.; миссионеры и просветители, готовые всегда нести «свет миру» в чем бы он не заключался; воины - защитники добра, борцы со «злодеями» и покровители народов, которым зло угрожает» </a:t>
            </a:r>
            <a:endParaRPr lang="ru-RU" sz="2400" i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ru-RU" sz="2400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( С.В. Лурье. Историческая этнология. Санкт–Петербург-2000.-с.351.)</a:t>
            </a:r>
            <a:br>
              <a:rPr lang="ru-RU" sz="2400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400" i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Русский «образ врага»( по Лурье)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2844" y="1285860"/>
            <a:ext cx="8643998" cy="5357850"/>
          </a:xfrm>
        </p:spPr>
        <p:txBody>
          <a:bodyPr>
            <a:noAutofit/>
          </a:bodyPr>
          <a:lstStyle/>
          <a:p>
            <a:pPr indent="0" algn="just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800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Образ врага у русских </a:t>
            </a:r>
            <a:r>
              <a:rPr lang="ru-RU" sz="2800" i="1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ситуативен</a:t>
            </a:r>
            <a:r>
              <a:rPr lang="ru-RU" sz="2800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он определяется не какими-то неотъемлемо присущими ему чертами, а через постановку себя в оппозицию русским. Враг это тот, от которого надо защищаться, или, в еще большей мере тот, от кого надо защищать. Иногда, при этом, подзащитными оказывается свой собственный народ, которого государство защищает, например, от «тлетворного влияния Запада» и «внутреннего врага»</a:t>
            </a:r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800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(Там же)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ЧТО ТАКОЕ РУССКОЕ «АВОСЬ»?</a:t>
            </a:r>
            <a:endParaRPr lang="ru-RU" b="1" i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85860"/>
            <a:ext cx="8229600" cy="4840303"/>
          </a:xfrm>
        </p:spPr>
        <p:txBody>
          <a:bodyPr>
            <a:normAutofit fontScale="92500" lnSpcReduction="10000"/>
          </a:bodyPr>
          <a:lstStyle/>
          <a:p>
            <a:pPr indent="0" algn="just">
              <a:spcBef>
                <a:spcPts val="0"/>
              </a:spcBef>
              <a:spcAft>
                <a:spcPts val="600"/>
              </a:spcAft>
              <a:buNone/>
            </a:pPr>
            <a:r>
              <a:rPr lang="ru-RU" sz="2600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 знаменитом этнопсихологическом очерке В. О. Ключевского этот феномен отмечен очень точно: «…природа России «часто смеется над самыми осторожными расчетами великоросса: своенравие климата и почвы обманывает самые скромные его ожидания, и, привыкнув к этим обманам, расчетливый великоросс любит подчас, очертя голову, выбрать самое что ни на есть безнадежное и нерасчетливое решение, противопоставляя капризу природы каприз собственной отваги</a:t>
            </a:r>
            <a:r>
              <a:rPr lang="ru-RU" sz="2600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indent="0" algn="just">
              <a:spcBef>
                <a:spcPts val="0"/>
              </a:spcBef>
              <a:spcAft>
                <a:spcPts val="600"/>
              </a:spcAft>
              <a:buNone/>
            </a:pPr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Эта наклонность дразнить счастье, играть в удачу и есть великорусский «авось»</a:t>
            </a:r>
            <a:r>
              <a:rPr lang="ru-RU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endParaRPr lang="ru-RU" i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Выводы:</a:t>
            </a:r>
            <a:endParaRPr lang="ru-RU" b="1" i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14422"/>
            <a:ext cx="8229600" cy="4911741"/>
          </a:xfrm>
        </p:spPr>
        <p:txBody>
          <a:bodyPr>
            <a:normAutofit lnSpcReduction="10000"/>
          </a:bodyPr>
          <a:lstStyle/>
          <a:p>
            <a:pPr indent="0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ru-RU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- Теория этнических констант С.В. Лурье  вошла в учебник по этнопсихологии для студентов гуманитарных вузов;</a:t>
            </a:r>
          </a:p>
          <a:p>
            <a:pPr indent="0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ru-RU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-  Теория позволяет понять особенности ментальности русского человека</a:t>
            </a:r>
            <a:r>
              <a:rPr lang="en-US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XIX </a:t>
            </a:r>
            <a:r>
              <a:rPr lang="ru-RU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в. (традиционный менталитет) и выявить  преемственность с ним в содержании этнических констант для современного менталитета русских.</a:t>
            </a:r>
            <a:endParaRPr lang="ru-RU" i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ru-RU" sz="4400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СПАСИБО ЗА ВНИМАНИЕ!</a:t>
            </a:r>
            <a:endParaRPr lang="ru-RU" sz="4400" b="1" i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274638"/>
            <a:ext cx="8643998" cy="1143000"/>
          </a:xfrm>
        </p:spPr>
        <p:txBody>
          <a:bodyPr>
            <a:noAutofit/>
          </a:bodyPr>
          <a:lstStyle/>
          <a:p>
            <a:pPr algn="just"/>
            <a:r>
              <a:rPr lang="ru-RU" sz="3600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ЦЕЛЬ: ИЗУЧЕНИЕ СОДЕРЖАНИЯ ТЕОРИИ ЭТНИЧЕСКИХ КОНСТАНТ</a:t>
            </a:r>
            <a:endParaRPr lang="ru-RU" sz="3600" b="1" i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1600200"/>
            <a:ext cx="8786874" cy="4525963"/>
          </a:xfrm>
        </p:spPr>
        <p:txBody>
          <a:bodyPr/>
          <a:lstStyle/>
          <a:p>
            <a:pPr algn="just"/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«Этнические константы»</a:t>
            </a:r>
            <a:r>
              <a:rPr lang="ru-RU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— </a:t>
            </a:r>
            <a:r>
              <a:rPr lang="ru-RU" sz="2800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бессознательные комплексы, складывающиеся в процессе </a:t>
            </a:r>
            <a:r>
              <a:rPr lang="ru-RU" sz="2800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адаптации</a:t>
            </a:r>
            <a:r>
              <a:rPr lang="ru-RU" sz="2800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человеческого коллектива (этноса) к окружающей природно-социальной среде и выполняющие в </a:t>
            </a:r>
            <a:r>
              <a:rPr lang="ru-RU" sz="2800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этнической культуре</a:t>
            </a:r>
            <a:r>
              <a:rPr lang="ru-RU" sz="2800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роль </a:t>
            </a:r>
            <a:r>
              <a:rPr lang="ru-RU" sz="2800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основных механизмов, ответственных </a:t>
            </a:r>
            <a:r>
              <a:rPr lang="ru-RU" sz="2800" b="1" i="1" u="sng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 психологическую адаптацию</a:t>
            </a:r>
            <a:r>
              <a:rPr lang="ru-RU" sz="2800" i="1" u="sng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этноса к окружающей среде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ПОНЯТИЙНЫЙ АППАРАТ</a:t>
            </a:r>
            <a:endParaRPr lang="ru-RU" sz="4000" b="1" i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buNone/>
            </a:pPr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«Менталитет»</a:t>
            </a:r>
            <a:r>
              <a:rPr lang="ru-RU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— </a:t>
            </a:r>
            <a:r>
              <a:rPr lang="ru-RU" sz="2800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система мировоззрения</a:t>
            </a:r>
            <a:r>
              <a:rPr lang="ru-RU" sz="2800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основанная на этнической картине мира, </a:t>
            </a:r>
            <a:r>
              <a:rPr lang="ru-RU" sz="2800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передающаяся в процессе социализации</a:t>
            </a:r>
            <a:r>
              <a:rPr lang="ru-RU" sz="2800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и включающая в себя </a:t>
            </a:r>
            <a:r>
              <a:rPr lang="ru-RU" sz="2800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представления о приоритетах, нормах и моделях поведения</a:t>
            </a:r>
            <a:r>
              <a:rPr lang="ru-RU" sz="2800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в конкретных обстоятельствах. </a:t>
            </a:r>
          </a:p>
          <a:p>
            <a:pPr indent="0" algn="just">
              <a:spcBef>
                <a:spcPts val="0"/>
              </a:spcBef>
              <a:spcAft>
                <a:spcPts val="600"/>
              </a:spcAft>
              <a:buNone/>
            </a:pPr>
            <a:r>
              <a:rPr lang="ru-RU" sz="2800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Через описания этих представлений, в свою очередь, </a:t>
            </a:r>
            <a:r>
              <a:rPr lang="ru-RU" sz="2800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может быть описана культурная традиция, присущая этносу или какой-либо его части в данный период времени.</a:t>
            </a:r>
            <a:endParaRPr lang="ru-RU" sz="2800" i="1" dirty="0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ПОНЯТИЙНЫЙ АППАРАТ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indent="0" algn="just">
              <a:buNone/>
            </a:pPr>
            <a:r>
              <a:rPr lang="ru-RU" sz="4100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«Этническая картина мира»</a:t>
            </a:r>
            <a:r>
              <a:rPr lang="ru-RU" sz="4100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— 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сформировавшиеся на основании </a:t>
            </a: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этнических констант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с одной стороны, и </a:t>
            </a: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ценностных доминант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с другой, представления человека о мире — отчасти осознаваемые, отчасти, бессознательные. </a:t>
            </a:r>
          </a:p>
          <a:p>
            <a:pPr indent="0" algn="just">
              <a:buNone/>
            </a:pPr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 целом </a:t>
            </a: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этническая картина мира есть проявление защитной функции культуры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в ее психологическом аспекте. Она сама может рассматриваться как </a:t>
            </a: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неспецифический защитный механизм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 Этническая картина мира </a:t>
            </a: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не является неизменной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 Она различна в различные периоды жизни этноса и для различных групп внутри этноса. Это связано с </a:t>
            </a: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различиями в культурно-ценностных доминантах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indent="0"/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ПОНЯТИЙНЫЙ АППАРАТ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buNone/>
            </a:pPr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«Этническая</a:t>
            </a:r>
            <a:r>
              <a:rPr lang="ru-RU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доминанта»</a:t>
            </a:r>
            <a:r>
              <a:rPr lang="ru-RU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— </a:t>
            </a:r>
            <a:r>
              <a:rPr lang="ru-RU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явление или комплекс явлений (религиозный, идеологический, военный, бытовой), который определяет переход исходного для процесса этногенеза этнокультурного многообразия в целеустремленное единообразие </a:t>
            </a:r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(Термин введен в научный мир  Л. Н. ГУМИЛЕВЫМ)</a:t>
            </a:r>
            <a:endParaRPr lang="ru-RU" b="1" i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 </a:t>
            </a:r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ЯДРО ТЕОРИИИ ЭТНИЧЕСКИХ КОНСТАНТ (по Лурье</a:t>
            </a:r>
            <a:r>
              <a:rPr lang="ru-RU" dirty="0" smtClean="0"/>
              <a:t>)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1600200"/>
            <a:ext cx="8643998" cy="4525963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ru-RU" sz="3600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Этнические константы локализуются в некие образы </a:t>
            </a:r>
            <a:r>
              <a:rPr lang="ru-RU" sz="3600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(подсознательные)</a:t>
            </a:r>
          </a:p>
          <a:p>
            <a:pPr algn="just">
              <a:buNone/>
            </a:pPr>
            <a:r>
              <a:rPr lang="ru-RU" sz="3600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Для русского народа (</a:t>
            </a:r>
            <a:r>
              <a:rPr lang="en-US" sz="3600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XIX</a:t>
            </a:r>
            <a:r>
              <a:rPr lang="ru-RU" sz="3600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в.</a:t>
            </a:r>
            <a:r>
              <a:rPr lang="en-US" sz="3600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3600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автор выделяет наличие трех главных образов: «</a:t>
            </a:r>
            <a:r>
              <a:rPr lang="ru-RU" sz="3600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источник добра», «источник зла», образ «посредника» </a:t>
            </a:r>
            <a:r>
              <a:rPr lang="ru-RU" sz="3600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между ними</a:t>
            </a:r>
            <a:endParaRPr lang="ru-RU" sz="3600" i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274638"/>
            <a:ext cx="8929718" cy="1143000"/>
          </a:xfrm>
        </p:spPr>
        <p:txBody>
          <a:bodyPr>
            <a:noAutofit/>
          </a:bodyPr>
          <a:lstStyle/>
          <a:p>
            <a:r>
              <a:rPr lang="ru-RU" sz="3600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Источник локализации «образа добра»  для русского человека </a:t>
            </a:r>
            <a:r>
              <a:rPr lang="en-US" sz="3600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XIX </a:t>
            </a:r>
            <a:r>
              <a:rPr lang="ru-RU" sz="3600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в.</a:t>
            </a:r>
            <a:endParaRPr lang="ru-RU" sz="3600" b="1" i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1600200"/>
            <a:ext cx="8715436" cy="4525963"/>
          </a:xfrm>
        </p:spPr>
        <p:txBody>
          <a:bodyPr>
            <a:normAutofit/>
          </a:bodyPr>
          <a:lstStyle/>
          <a:p>
            <a:pPr indent="0" algn="just">
              <a:spcBef>
                <a:spcPts val="0"/>
              </a:spcBef>
              <a:spcAft>
                <a:spcPts val="600"/>
              </a:spcAft>
              <a:buNone/>
            </a:pPr>
            <a:r>
              <a:rPr lang="ru-RU" sz="3600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Источником «образа добра» выступала </a:t>
            </a:r>
            <a:r>
              <a:rPr lang="ru-RU" sz="3600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крестьянская община.</a:t>
            </a:r>
          </a:p>
          <a:p>
            <a:pPr indent="0" algn="just">
              <a:spcBef>
                <a:spcPts val="0"/>
              </a:spcBef>
              <a:spcAft>
                <a:spcPts val="600"/>
              </a:spcAft>
              <a:buNone/>
            </a:pPr>
            <a:r>
              <a:rPr lang="ru-RU" sz="3600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Имеемо в общине осуществлялась поддержка каждого общинника, решались все важные жизненные проблемы</a:t>
            </a:r>
            <a:endParaRPr lang="ru-RU" sz="3600" i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274638"/>
            <a:ext cx="8472518" cy="1143000"/>
          </a:xfrm>
        </p:spPr>
        <p:txBody>
          <a:bodyPr>
            <a:normAutofit fontScale="90000"/>
          </a:bodyPr>
          <a:lstStyle/>
          <a:p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Источник локализации «образа зла»  для русского человека </a:t>
            </a:r>
            <a:r>
              <a:rPr lang="en-US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XIX </a:t>
            </a:r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в</a:t>
            </a: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1600200"/>
            <a:ext cx="8572560" cy="4525963"/>
          </a:xfrm>
        </p:spPr>
        <p:txBody>
          <a:bodyPr/>
          <a:lstStyle/>
          <a:p>
            <a:pPr indent="0" algn="just">
              <a:spcBef>
                <a:spcPts val="0"/>
              </a:spcBef>
              <a:spcAft>
                <a:spcPts val="600"/>
              </a:spcAft>
              <a:buNone/>
            </a:pPr>
            <a:r>
              <a:rPr lang="ru-RU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Источником «образа зла»  был </a:t>
            </a:r>
            <a:r>
              <a:rPr lang="ru-RU" i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холодный мир русских чиновников», </a:t>
            </a:r>
            <a:r>
              <a:rPr lang="ru-RU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который противопоставлялся общине-миру. </a:t>
            </a:r>
          </a:p>
          <a:p>
            <a:pPr indent="0" algn="just">
              <a:spcBef>
                <a:spcPts val="0"/>
              </a:spcBef>
              <a:spcAft>
                <a:spcPts val="600"/>
              </a:spcAft>
              <a:buNone/>
            </a:pPr>
            <a:r>
              <a:rPr lang="ru-RU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Крестьяне четко отделяли себя от враждебного ему мира чиновников, который по их мнению мешал жить простому человеку.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Образ «посредника» для русского человека </a:t>
            </a:r>
            <a:r>
              <a:rPr lang="en-US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XIX </a:t>
            </a:r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в.</a:t>
            </a:r>
            <a:endParaRPr lang="ru-RU" b="1" i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indent="0" algn="just">
              <a:spcBef>
                <a:spcPts val="0"/>
              </a:spcBef>
              <a:spcAft>
                <a:spcPts val="600"/>
              </a:spcAft>
              <a:buNone/>
            </a:pPr>
            <a:r>
              <a:rPr lang="ru-RU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Крестьяне наивно </a:t>
            </a:r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верили</a:t>
            </a:r>
            <a:r>
              <a:rPr lang="ru-RU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что царь-батюшка ничего не знает о бедах простых людей, его обманывают чиновники и министры.</a:t>
            </a:r>
          </a:p>
          <a:p>
            <a:pPr indent="0" algn="just">
              <a:spcBef>
                <a:spcPts val="0"/>
              </a:spcBef>
              <a:spcAft>
                <a:spcPts val="600"/>
              </a:spcAft>
              <a:buNone/>
            </a:pPr>
            <a:r>
              <a:rPr lang="ru-RU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Образ доброго царя формировался на протяжении веков и связан с идеей святости </a:t>
            </a:r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образа царя как помазанника Божьего, </a:t>
            </a:r>
            <a:r>
              <a:rPr lang="ru-RU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который любит и заботиться о своем народе (как любящий отец)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160</TotalTime>
  <Words>808</Words>
  <Application>Microsoft Office PowerPoint</Application>
  <PresentationFormat>Экран (4:3)</PresentationFormat>
  <Paragraphs>41</Paragraphs>
  <Slides>14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8" baseType="lpstr">
      <vt:lpstr>Arial</vt:lpstr>
      <vt:lpstr>Calibri</vt:lpstr>
      <vt:lpstr>Times New Roman</vt:lpstr>
      <vt:lpstr>Тема Office</vt:lpstr>
      <vt:lpstr>Презентация PowerPoint</vt:lpstr>
      <vt:lpstr>ЦЕЛЬ: ИЗУЧЕНИЕ СОДЕРЖАНИЯ ТЕОРИИ ЭТНИЧЕСКИХ КОНСТАНТ</vt:lpstr>
      <vt:lpstr>ПОНЯТИЙНЫЙ АППАРАТ</vt:lpstr>
      <vt:lpstr>ПОНЯТИЙНЫЙ АППАРАТ</vt:lpstr>
      <vt:lpstr>ПОНЯТИЙНЫЙ АППАРАТ</vt:lpstr>
      <vt:lpstr> ЯДРО ТЕОРИИИ ЭТНИЧЕСКИХ КОНСТАНТ (по Лурье)</vt:lpstr>
      <vt:lpstr>Источник локализации «образа добра»  для русского человека XIX  в.</vt:lpstr>
      <vt:lpstr>Источник локализации «образа зла»  для русского человека XIX  в.</vt:lpstr>
      <vt:lpstr>Образ «посредника» для русского человека XIX  в.</vt:lpstr>
      <vt:lpstr>Русский «образ себя»( по Лурье)</vt:lpstr>
      <vt:lpstr>Русский «образ врага»( по Лурье)</vt:lpstr>
      <vt:lpstr>ЧТО ТАКОЕ РУССКОЕ «АВОСЬ»?</vt:lpstr>
      <vt:lpstr>Выводы:</vt:lpstr>
      <vt:lpstr>Презентация PowerPoint</vt:lpstr>
    </vt:vector>
  </TitlesOfParts>
  <Company>Reanimator Extreme Edition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Админ</dc:creator>
  <cp:lastModifiedBy>Пользователь Windows</cp:lastModifiedBy>
  <cp:revision>19</cp:revision>
  <dcterms:created xsi:type="dcterms:W3CDTF">2020-11-03T03:26:07Z</dcterms:created>
  <dcterms:modified xsi:type="dcterms:W3CDTF">2020-12-23T04:29:35Z</dcterms:modified>
</cp:coreProperties>
</file>