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6" r:id="rId4"/>
    <p:sldId id="269" r:id="rId5"/>
    <p:sldId id="264" r:id="rId6"/>
    <p:sldId id="265" r:id="rId7"/>
    <p:sldId id="258" r:id="rId8"/>
    <p:sldId id="259" r:id="rId9"/>
    <p:sldId id="270" r:id="rId10"/>
    <p:sldId id="271" r:id="rId11"/>
    <p:sldId id="263" r:id="rId12"/>
    <p:sldId id="272" r:id="rId13"/>
    <p:sldId id="260" r:id="rId14"/>
    <p:sldId id="261" r:id="rId15"/>
    <p:sldId id="262" r:id="rId16"/>
    <p:sldId id="273" r:id="rId17"/>
    <p:sldId id="274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01EAD-8FBA-4BD9-AEB9-D64972D8387A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EE6B3-420C-4768-9E0A-2A2E9018D0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01EAD-8FBA-4BD9-AEB9-D64972D8387A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EE6B3-420C-4768-9E0A-2A2E9018D0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01EAD-8FBA-4BD9-AEB9-D64972D8387A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EE6B3-420C-4768-9E0A-2A2E9018D0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01EAD-8FBA-4BD9-AEB9-D64972D8387A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EE6B3-420C-4768-9E0A-2A2E9018D0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01EAD-8FBA-4BD9-AEB9-D64972D8387A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EE6B3-420C-4768-9E0A-2A2E9018D0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01EAD-8FBA-4BD9-AEB9-D64972D8387A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EE6B3-420C-4768-9E0A-2A2E9018D0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01EAD-8FBA-4BD9-AEB9-D64972D8387A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EE6B3-420C-4768-9E0A-2A2E9018D0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01EAD-8FBA-4BD9-AEB9-D64972D8387A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EE6B3-420C-4768-9E0A-2A2E9018D0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01EAD-8FBA-4BD9-AEB9-D64972D8387A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EE6B3-420C-4768-9E0A-2A2E9018D0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01EAD-8FBA-4BD9-AEB9-D64972D8387A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EE6B3-420C-4768-9E0A-2A2E9018D0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01EAD-8FBA-4BD9-AEB9-D64972D8387A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EE6B3-420C-4768-9E0A-2A2E9018D0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601EAD-8FBA-4BD9-AEB9-D64972D8387A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BEE6B3-420C-4768-9E0A-2A2E9018D06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yandex.ru/search/?lr=67&amp;clid=1923017&amp;msid=1605584417.34339.85388.78230&amp;text=%D0%AE%D1%80%D0%B8%D0%B9%20%D0%94%D0%BC%D0%B8%D1%82%D1%80%D0%B8%D0%B5%D0%B2%D0%B8%D1%87&amp;noreask=1&amp;ento=0oCglydXcxODI1MDgYAkIy0LHQuNC-0LPRgNCw0YTQuNGPINC00LzQuNGC0YDQuNGPINC00L7QvdGB0LrQvtCz0L4F7eYf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57167"/>
            <a:ext cx="7772400" cy="1500197"/>
          </a:xfrm>
        </p:spPr>
        <p:txBody>
          <a:bodyPr/>
          <a:lstStyle/>
          <a:p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ДМИТРИЙ ДОНСКОЙ</a:t>
            </a:r>
            <a:endParaRPr lang="ru-RU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143372" y="3929066"/>
            <a:ext cx="5000628" cy="1709734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Презентация, для обучающихся   по общеобразовательной общеразвивающей программе «Древо Жизни» </a:t>
            </a:r>
          </a:p>
          <a:p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Раздел «Рюриковичи. История в лицах»</a:t>
            </a:r>
          </a:p>
          <a:p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Педагог: </a:t>
            </a:r>
            <a:r>
              <a:rPr lang="ru-RU" sz="2000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Татуйко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И.Н.</a:t>
            </a:r>
            <a:endParaRPr lang="ru-RU" sz="20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s://ruspekh.ru/images/articles/9948/2019-10-18-176_29204-2_033525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643050"/>
            <a:ext cx="3429024" cy="4066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214282" y="5715016"/>
            <a:ext cx="3571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«Дмитрий Донской», </a:t>
            </a:r>
          </a:p>
          <a:p>
            <a:pPr algn="ctr"/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скульптор А .В. Русаков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СЕРГИЙ РАДОНЕЖСКИЙ</a:t>
            </a:r>
            <a:endParaRPr lang="ru-RU" sz="3600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https://i.mycdn.me/i?r=AyH4iRPQ2q0otWIFepML2LxRls-otQolzHcPIA6EfLsZsw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1643050"/>
            <a:ext cx="4714908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5000628" y="3071810"/>
            <a:ext cx="414337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Иеромонах Русской церкви, основатель ряда монастырей, в том числе Свято-Троицкого монастыря под Москвой</a:t>
            </a:r>
            <a:endParaRPr lang="ru-RU" sz="2400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СЕМЬЯ. ЖЕНА</a:t>
            </a:r>
            <a:endParaRPr lang="ru-RU" sz="3600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Князь женился на 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Евдокии,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дочери суздальского князя Дмитрия Константиновича. </a:t>
            </a:r>
          </a:p>
          <a:p>
            <a:pPr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Свадьба праздновалась 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18 января 1366 года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Коломне. Судя по всему, супруги жили в согласии. Потеряв незадолго перед этим всех своих родных, шестнадцатилетний юноша, видимо, сильно привязался к своей супруге. Она осталась единственным близким для него человеком.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ЕВДОКИЯ. ОБРАЗ В ИСТОРИИ</a:t>
            </a:r>
            <a:endParaRPr lang="ru-RU" sz="36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https://diaryrh.ru/wp-content/auploads/738803/zhena_knyazya_dmitriya_evdokiya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75322" y="1600200"/>
            <a:ext cx="6793356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СЕМЬЯ. ДЕТИ</a:t>
            </a:r>
            <a:endParaRPr lang="ru-RU" sz="3600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  <a:hlinkClick r:id="rId2"/>
            </a:endParaRPr>
          </a:p>
          <a:p>
            <a:pPr>
              <a:buNone/>
            </a:pPr>
            <a:endParaRPr lang="ru-RU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  <a:hlinkClick r:id="rId2"/>
            </a:endParaRPr>
          </a:p>
          <a:p>
            <a:pPr>
              <a:buNone/>
            </a:pPr>
            <a:endParaRPr lang="ru-RU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  <a:hlinkClick r:id="rId2"/>
            </a:endParaRPr>
          </a:p>
          <a:p>
            <a:pPr>
              <a:buNone/>
            </a:pPr>
            <a:endParaRPr lang="ru-RU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  <a:hlinkClick r:id="rId2"/>
            </a:endParaRPr>
          </a:p>
          <a:p>
            <a:pPr>
              <a:buNone/>
            </a:pPr>
            <a:endParaRPr lang="ru-RU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  <a:hlinkClick r:id="rId2"/>
            </a:endParaRP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28596" y="1357298"/>
            <a:ext cx="828680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just">
              <a:lnSpc>
                <a:spcPct val="15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ru-RU" sz="32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ЮРИЙ ДМИТРИЕВИЧ, </a:t>
            </a:r>
          </a:p>
          <a:p>
            <a:pPr marL="514350" indent="-514350" algn="just">
              <a:lnSpc>
                <a:spcPct val="15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ru-RU" sz="32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ВАСИЛИЙ ДМИТРИЕВИЧ , </a:t>
            </a:r>
          </a:p>
          <a:p>
            <a:pPr marL="514350" indent="-514350" algn="just">
              <a:lnSpc>
                <a:spcPct val="15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ru-RU" sz="32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МАРИЯ ДМИТРЕЕВНА,</a:t>
            </a:r>
          </a:p>
          <a:p>
            <a:pPr marL="514350" indent="-514350" algn="just">
              <a:lnSpc>
                <a:spcPct val="15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ru-RU" sz="32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СОФЬЯ ДМИТРИЕВНА.</a:t>
            </a:r>
          </a:p>
          <a:p>
            <a:endParaRPr lang="ru-RU" sz="32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32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32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НАЧАЛО ПУТИ</a:t>
            </a:r>
            <a:endParaRPr lang="ru-RU" sz="3600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600200"/>
            <a:ext cx="8643998" cy="4525963"/>
          </a:xfrm>
        </p:spPr>
        <p:txBody>
          <a:bodyPr>
            <a:normAutofit lnSpcReduction="10000"/>
          </a:bodyPr>
          <a:lstStyle/>
          <a:p>
            <a:pPr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1363 году Дмитрий Иванович стал княжить во Владимире. С 9 лет князь Дмитрий был вынужден бороться за свое княжение во Владимире с другими князьями. После вражды с литовским князем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Ольгердом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был заключен мир с Литвой. Постепенно Донской наладил отношения с Новгородом, Тверью. Могущество князя Донского со временем все больше нарастало</a:t>
            </a:r>
          </a:p>
          <a:p>
            <a:pPr indent="0" algn="just">
              <a:spcBef>
                <a:spcPts val="0"/>
              </a:spcBef>
              <a:spcAft>
                <a:spcPts val="600"/>
              </a:spcAft>
              <a:buNone/>
            </a:pPr>
            <a:endParaRPr lang="ru-RU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ВЕЛИКИЕ ПОБЕДЫ</a:t>
            </a:r>
            <a:endParaRPr lang="ru-RU" sz="3600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indent="0" algn="just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Орда начала конфликт с Дмитрием, разгромив Нижний Новгород. Но после нападения на Москву в 1378 году войско Мамая было разбито (Битва на реке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Воже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). А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8 сентября 1380 года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состоялась знаменитая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Куликовская битва,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ходе которой Мамай потерпел поражение, а татаро-монгольские войска были уничтожены. После этого, собрав оставшуюся часть своих войск в Крыму, Мамай снова проиграл в битве со своим противником, ханом Золотой Орды.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ВЫВОДЫ</a:t>
            </a:r>
            <a:endParaRPr lang="ru-RU" sz="3600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Великий князь и полководец Дмитрий Донской за свою короткую жизнь успел многое сделать:</a:t>
            </a:r>
          </a:p>
          <a:p>
            <a:pPr indent="0" algn="just">
              <a:spcBef>
                <a:spcPts val="0"/>
              </a:spcBef>
              <a:spcAft>
                <a:spcPts val="600"/>
              </a:spcAft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время объединил Русскую Землю для битвы с игом Золотой Орды;</a:t>
            </a:r>
          </a:p>
          <a:p>
            <a:pPr indent="0" algn="just">
              <a:spcBef>
                <a:spcPts val="0"/>
              </a:spcBef>
              <a:spcAft>
                <a:spcPts val="600"/>
              </a:spcAft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установил мир на своей земле;</a:t>
            </a:r>
          </a:p>
          <a:p>
            <a:pPr indent="0" algn="just">
              <a:spcBef>
                <a:spcPts val="0"/>
              </a:spcBef>
              <a:spcAft>
                <a:spcPts val="600"/>
              </a:spcAft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отказался платить дань Золотой Орде;</a:t>
            </a:r>
          </a:p>
          <a:p>
            <a:pPr indent="0" algn="just">
              <a:spcBef>
                <a:spcPts val="0"/>
              </a:spcBef>
              <a:spcAft>
                <a:spcPts val="600"/>
              </a:spcAft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расширил и укрепил границы Московского княжества.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pPr algn="ctr">
              <a:buNone/>
            </a:pPr>
            <a:r>
              <a:rPr lang="ru-RU" dirty="0" smtClean="0"/>
              <a:t>  </a:t>
            </a:r>
            <a:r>
              <a:rPr lang="ru-RU" sz="44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4400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Цель: изучение биографии и деятельности князя Дмитрия Ивановича (Донского)</a:t>
            </a:r>
            <a:endParaRPr lang="ru-RU" sz="3200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Дмитрий Донской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85853" y="1428737"/>
            <a:ext cx="6143668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714348" y="5929330"/>
            <a:ext cx="7715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«Дмитрий Донской на Куликовом поле», иллюстрация С .В.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Ярохина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ПОНЯТИЯ И ТЕРМИНЫ</a:t>
            </a:r>
            <a:endParaRPr lang="ru-RU" sz="3600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Велми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древнерусское слово, что значит очень сильно.</a:t>
            </a:r>
          </a:p>
          <a:p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«Впади»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древнерусское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слово,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 значит впасть ( производное слово от глагола падать).</a:t>
            </a:r>
          </a:p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Торгатися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древнерусское слово, имеет значение – тяготиться, испытывать муку, боль.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ПОНЯТИЯ И ТЕРМИНЫ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>
            <a:normAutofit/>
          </a:bodyPr>
          <a:lstStyle/>
          <a:p>
            <a:pPr indent="0" algn="just">
              <a:spcBef>
                <a:spcPts val="0"/>
              </a:spcBef>
              <a:spcAft>
                <a:spcPts val="600"/>
              </a:spcAft>
            </a:pP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Митрополи́т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(греч.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μητροπολίτης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 — первый по древности епископский титул в христианской Церкви.</a:t>
            </a:r>
          </a:p>
          <a:p>
            <a:pPr indent="0" algn="just">
              <a:spcBef>
                <a:spcPts val="0"/>
              </a:spcBef>
              <a:spcAft>
                <a:spcPts val="600"/>
              </a:spcAft>
            </a:pPr>
            <a:endParaRPr lang="ru-RU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indent="0" algn="just">
              <a:spcBef>
                <a:spcPts val="0"/>
              </a:spcBef>
              <a:spcAft>
                <a:spcPts val="600"/>
              </a:spcAft>
            </a:pP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Иеромона́х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(греч.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Ἱερομόναχος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 — в православии монах, имеющий сан священника.</a:t>
            </a:r>
          </a:p>
          <a:p>
            <a:pPr indent="0" algn="just">
              <a:spcBef>
                <a:spcPts val="0"/>
              </a:spcBef>
              <a:spcAft>
                <a:spcPts val="600"/>
              </a:spcAft>
            </a:pPr>
            <a:endParaRPr lang="ru-RU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ВНЕШНИЙ ОБЛИК КНЯЗЯ</a:t>
            </a:r>
            <a:endParaRPr lang="ru-RU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285860"/>
            <a:ext cx="8215370" cy="5286412"/>
          </a:xfrm>
        </p:spPr>
        <p:txBody>
          <a:bodyPr>
            <a:noAutofit/>
          </a:bodyPr>
          <a:lstStyle/>
          <a:p>
            <a:pPr indent="0" algn="just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летописях сохранилось описание внешности Дмитрия Ивановича в ту пору, когда ему было уже около 30 лет. Выглядел он </a:t>
            </a:r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очень сильным и мужественным</a:t>
            </a: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Телом был велик и широк, плечист, чреват (т. е. толст), очень тяжел, имел черные волосы и черную бороду.</a:t>
            </a:r>
          </a:p>
          <a:p>
            <a:pPr indent="0" algn="just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 этом описании бросается в глаза указание на раннюю полноту Дмитрия Ивановича, что объясняет нам его раннюю смерть. </a:t>
            </a:r>
            <a:endParaRPr lang="ru-RU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СТРОКИ ИЗ ЖИТИЯ ДМИТРИЯ ДОНСКОГО</a:t>
            </a:r>
            <a:endParaRPr lang="ru-RU" sz="3600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indent="0" algn="just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«Потом же разболелся и тяжко ему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велми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было, и потом полегчало ему, и возрадовались все люди о сем. И снова в большую болезнь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впаде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 стенание пришло ко сердцу его, яко и внутренним его </a:t>
            </a:r>
            <a:r>
              <a:rPr lang="ru-RU" b="1" i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торгатися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и уже приближался конец жизни его».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Биография в датах</a:t>
            </a:r>
            <a:endParaRPr lang="ru-RU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214422"/>
            <a:ext cx="8643998" cy="4840303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Родился:</a:t>
            </a:r>
          </a:p>
          <a:p>
            <a:pPr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12 октября 1350 г.</a:t>
            </a:r>
          </a:p>
          <a:p>
            <a:pPr>
              <a:buNone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Умер: </a:t>
            </a:r>
          </a:p>
          <a:p>
            <a:pPr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19 мая 1389 г. (38 лет)</a:t>
            </a:r>
          </a:p>
          <a:p>
            <a:pPr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Годы правления (Московское княжество):</a:t>
            </a:r>
          </a:p>
          <a:p>
            <a:pPr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1359 - 1389 гг.</a:t>
            </a:r>
          </a:p>
          <a:p>
            <a:pPr>
              <a:buNone/>
            </a:pP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Куликовское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сражение (победа над Мамаем):</a:t>
            </a:r>
          </a:p>
          <a:p>
            <a:pPr>
              <a:buNone/>
            </a:pP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1380 г.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РОДИТЕЛИИ НАСТАВНИКИ</a:t>
            </a:r>
            <a:endParaRPr lang="ru-RU" sz="3600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1"/>
          </a:xfrm>
        </p:spPr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ОТЕЦ:</a:t>
            </a:r>
          </a:p>
          <a:p>
            <a:pPr>
              <a:buNone/>
            </a:pP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Князь Иван </a:t>
            </a:r>
            <a:r>
              <a:rPr lang="en-US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Иванович </a:t>
            </a:r>
            <a:r>
              <a:rPr lang="en-US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Красный)</a:t>
            </a:r>
          </a:p>
          <a:p>
            <a:pPr>
              <a:buNone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МАТЬ:</a:t>
            </a:r>
          </a:p>
          <a:p>
            <a:pPr>
              <a:buNone/>
            </a:pP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Княгиня Александра Ивановна</a:t>
            </a:r>
          </a:p>
          <a:p>
            <a:pPr>
              <a:buNone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НАСТАВНИК:</a:t>
            </a:r>
          </a:p>
          <a:p>
            <a:pPr>
              <a:buNone/>
            </a:pP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Митрополит Алексий</a:t>
            </a:r>
          </a:p>
          <a:p>
            <a:pPr>
              <a:buNone/>
            </a:pP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ДУХОВНЫЙ НАСТАВНИК:</a:t>
            </a:r>
          </a:p>
          <a:p>
            <a:pPr>
              <a:buNone/>
            </a:pP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Сергий Радонежский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МИТРОПОЛИТ АЛЕКСИЙ</a:t>
            </a:r>
            <a:endParaRPr lang="ru-RU" sz="3600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Икона &amp;quot;Святитель Алексий, митрополит московский&amp;quot;. 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1500174"/>
            <a:ext cx="3786214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714876" y="3214686"/>
            <a:ext cx="421484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Митрополи́т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Алекси́й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— митрополит Киевский и всея Руси, епископ, государственный деятель, дипломат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612</Words>
  <Application>Microsoft Office PowerPoint</Application>
  <PresentationFormat>Экран (4:3)</PresentationFormat>
  <Paragraphs>69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ДМИТРИЙ ДОНСКОЙ</vt:lpstr>
      <vt:lpstr>Цель: изучение биографии и деятельности князя Дмитрия Ивановича (Донского)</vt:lpstr>
      <vt:lpstr>ПОНЯТИЯ И ТЕРМИНЫ</vt:lpstr>
      <vt:lpstr>ПОНЯТИЯ И ТЕРМИНЫ</vt:lpstr>
      <vt:lpstr>ВНЕШНИЙ ОБЛИК КНЯЗЯ</vt:lpstr>
      <vt:lpstr>СТРОКИ ИЗ ЖИТИЯ ДМИТРИЯ ДОНСКОГО</vt:lpstr>
      <vt:lpstr>Биография в датах</vt:lpstr>
      <vt:lpstr>РОДИТЕЛИИ НАСТАВНИКИ</vt:lpstr>
      <vt:lpstr>МИТРОПОЛИТ АЛЕКСИЙ</vt:lpstr>
      <vt:lpstr>СЕРГИЙ РАДОНЕЖСКИЙ</vt:lpstr>
      <vt:lpstr>СЕМЬЯ. ЖЕНА</vt:lpstr>
      <vt:lpstr>ЕВДОКИЯ. ОБРАЗ В ИСТОРИИ</vt:lpstr>
      <vt:lpstr>СЕМЬЯ. ДЕТИ</vt:lpstr>
      <vt:lpstr>НАЧАЛО ПУТИ</vt:lpstr>
      <vt:lpstr>ВЕЛИКИЕ ПОБЕДЫ</vt:lpstr>
      <vt:lpstr>ВЫВОДЫ</vt:lpstr>
      <vt:lpstr>Слайд 17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Админ</cp:lastModifiedBy>
  <cp:revision>10</cp:revision>
  <dcterms:created xsi:type="dcterms:W3CDTF">2020-11-17T03:43:04Z</dcterms:created>
  <dcterms:modified xsi:type="dcterms:W3CDTF">2020-11-17T07:48:14Z</dcterms:modified>
</cp:coreProperties>
</file>