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71" r:id="rId5"/>
    <p:sldId id="273" r:id="rId6"/>
    <p:sldId id="272" r:id="rId7"/>
    <p:sldId id="263" r:id="rId8"/>
    <p:sldId id="276" r:id="rId9"/>
    <p:sldId id="278" r:id="rId10"/>
    <p:sldId id="265" r:id="rId11"/>
    <p:sldId id="277" r:id="rId12"/>
    <p:sldId id="268" r:id="rId13"/>
    <p:sldId id="266" r:id="rId14"/>
    <p:sldId id="264" r:id="rId15"/>
    <p:sldId id="259" r:id="rId16"/>
    <p:sldId id="280" r:id="rId17"/>
    <p:sldId id="281" r:id="rId18"/>
    <p:sldId id="282" r:id="rId19"/>
    <p:sldId id="283" r:id="rId20"/>
    <p:sldId id="284" r:id="rId21"/>
    <p:sldId id="285" r:id="rId22"/>
    <p:sldId id="274" r:id="rId23"/>
    <p:sldId id="260" r:id="rId24"/>
    <p:sldId id="279" r:id="rId25"/>
    <p:sldId id="289" r:id="rId26"/>
    <p:sldId id="286" r:id="rId27"/>
    <p:sldId id="288" r:id="rId28"/>
    <p:sldId id="295" r:id="rId29"/>
    <p:sldId id="290" r:id="rId30"/>
    <p:sldId id="291" r:id="rId31"/>
    <p:sldId id="269" r:id="rId32"/>
    <p:sldId id="29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2D076-B667-4F1D-9EE6-8C2628E6AD5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530FF-2BFC-4100-AE68-01A90A9CA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92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54FDE0-0A26-4B79-B12A-160A42F8CC0B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Итак, можно сформулировать определение инерции…………….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948342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29011F-263B-4970-AE30-29BB135C890B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Зато инерция часто помогает нам, делает за нас часть работы, бережет наши силы!</a:t>
            </a:r>
          </a:p>
        </p:txBody>
      </p:sp>
    </p:spTree>
    <p:extLst>
      <p:ext uri="{BB962C8B-B14F-4D97-AF65-F5344CB8AC3E}">
        <p14:creationId xmlns:p14="http://schemas.microsoft.com/office/powerpoint/2010/main" val="622575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8E24C3-8885-4E77-B428-1162E21B8157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Подумайте, какие виды спорта используют инерцию.</a:t>
            </a:r>
          </a:p>
        </p:txBody>
      </p:sp>
    </p:spTree>
    <p:extLst>
      <p:ext uri="{BB962C8B-B14F-4D97-AF65-F5344CB8AC3E}">
        <p14:creationId xmlns:p14="http://schemas.microsoft.com/office/powerpoint/2010/main" val="2616079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2B8821-ADA7-46B6-9528-4BE0DBD206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142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981200"/>
            <a:ext cx="5384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4000500"/>
            <a:ext cx="5384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D2504B5-E09E-4579-898F-E7D9A2704B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7005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  <p:sldLayoutId id="2147483669" r:id="rId17"/>
    <p:sldLayoutId id="214748367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gif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Relationship Id="rId9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7.wmf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193670651" TargetMode="External"/><Relationship Id="rId2" Type="http://schemas.openxmlformats.org/officeDocument/2006/relationships/hyperlink" Target="mailto:robot70@yandex.ru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55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doklad--na--temu-ru.turbopages.org/h/doklad-na-temu.ru/lyudi/newton.htm?parent-reqid=1588661282369302-324018115836517906000327-production-app-host-vla-web-yp-119&amp;utm_source=turbo_turbo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1233" y="2069774"/>
            <a:ext cx="7766936" cy="1646302"/>
          </a:xfrm>
        </p:spPr>
        <p:txBody>
          <a:bodyPr/>
          <a:lstStyle/>
          <a:p>
            <a:pPr algn="ctr"/>
            <a:r>
              <a:rPr lang="ru-RU" sz="6000" b="1" dirty="0" smtClean="0">
                <a:ln w="19050">
                  <a:solidFill>
                    <a:srgbClr val="FFFF00"/>
                  </a:solidFill>
                </a:ln>
                <a:solidFill>
                  <a:schemeClr val="accent2"/>
                </a:solidFill>
              </a:rPr>
              <a:t>Дистанционное занятие по т</a:t>
            </a:r>
            <a:r>
              <a:rPr lang="ru-RU" sz="6000" b="1" dirty="0" smtClean="0">
                <a:ln w="19050">
                  <a:solidFill>
                    <a:srgbClr val="FFFF00"/>
                  </a:solidFill>
                </a:ln>
                <a:solidFill>
                  <a:schemeClr val="accent2"/>
                </a:solidFill>
                <a:effectLst/>
              </a:rPr>
              <a:t>еме:</a:t>
            </a:r>
            <a:r>
              <a:rPr lang="ru-RU" sz="6000" b="1" dirty="0" smtClean="0">
                <a:ln w="19050">
                  <a:solidFill>
                    <a:srgbClr val="FFFF00"/>
                  </a:solidFill>
                </a:ln>
                <a:solidFill>
                  <a:srgbClr val="FF0000"/>
                </a:solidFill>
                <a:effectLst/>
              </a:rPr>
              <a:t/>
            </a:r>
            <a:br>
              <a:rPr lang="ru-RU" sz="6000" b="1" dirty="0" smtClean="0">
                <a:ln w="19050">
                  <a:solidFill>
                    <a:srgbClr val="FFFF00"/>
                  </a:solidFill>
                </a:ln>
                <a:solidFill>
                  <a:srgbClr val="FF0000"/>
                </a:solidFill>
                <a:effectLst/>
              </a:rPr>
            </a:br>
            <a:r>
              <a:rPr lang="ru-RU" sz="6000" b="1" dirty="0" smtClean="0">
                <a:ln w="19050">
                  <a:solidFill>
                    <a:srgbClr val="FFFF00"/>
                  </a:solidFill>
                </a:ln>
                <a:solidFill>
                  <a:srgbClr val="FF0000"/>
                </a:solidFill>
                <a:effectLst/>
              </a:rPr>
              <a:t>«Инерция»</a:t>
            </a:r>
            <a:endParaRPr lang="ru-RU" sz="6000" b="1" dirty="0">
              <a:ln w="19050">
                <a:solidFill>
                  <a:srgbClr val="FFFF00"/>
                </a:solidFill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6565" y="4357601"/>
            <a:ext cx="8646583" cy="54248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Бойкова Евгения Александровна, педагог </a:t>
            </a:r>
            <a:r>
              <a:rPr lang="ru-RU" sz="2400" smtClean="0">
                <a:solidFill>
                  <a:schemeClr val="tx1"/>
                </a:solidFill>
              </a:rPr>
              <a:t>дополнительного образования </a:t>
            </a:r>
            <a:r>
              <a:rPr lang="ru-RU" sz="2400" dirty="0" smtClean="0">
                <a:solidFill>
                  <a:schemeClr val="tx1"/>
                </a:solidFill>
              </a:rPr>
              <a:t>МБОУ ДО ДДиЮ «Факел» г.Томска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68521" y="6297948"/>
            <a:ext cx="2142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Томск-2020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3154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50864" y="1549401"/>
            <a:ext cx="3903570" cy="263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dirty="0"/>
              <a:t>Р</a:t>
            </a:r>
            <a:r>
              <a:rPr lang="ru-RU" altLang="ru-RU" sz="3200" dirty="0" smtClean="0"/>
              <a:t>азогнавшись </a:t>
            </a:r>
            <a:r>
              <a:rPr lang="ru-RU" altLang="ru-RU" sz="3200" dirty="0"/>
              <a:t>перед прыжком, мы предоставляем инерции перенести нас через препятствие</a:t>
            </a:r>
            <a:r>
              <a:rPr lang="ru-RU" altLang="ru-RU" sz="3200" dirty="0" smtClean="0"/>
              <a:t>.</a:t>
            </a:r>
            <a:br>
              <a:rPr lang="ru-RU" altLang="ru-RU" sz="3200" dirty="0" smtClean="0"/>
            </a:br>
            <a:endParaRPr lang="ru-RU" altLang="ru-RU" sz="3200" dirty="0">
              <a:solidFill>
                <a:schemeClr val="tx1"/>
              </a:solidFill>
            </a:endParaRPr>
          </a:p>
        </p:txBody>
      </p:sp>
      <p:pic>
        <p:nvPicPr>
          <p:cNvPr id="25603" name="Picture 4" descr="j03033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9" y="1596697"/>
            <a:ext cx="2808287" cy="23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929" y="4920163"/>
            <a:ext cx="1655763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3716339"/>
            <a:ext cx="2016125" cy="127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1052514"/>
            <a:ext cx="180022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93669" y="191155"/>
            <a:ext cx="77593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/>
              <a:t>Смотрим</a:t>
            </a:r>
            <a:r>
              <a:rPr lang="ru-RU" altLang="ru-RU" sz="3200" dirty="0"/>
              <a:t> </a:t>
            </a:r>
            <a:r>
              <a:rPr lang="en-US" altLang="ru-RU" sz="3200" dirty="0"/>
              <a:t>Gif-</a:t>
            </a:r>
            <a:r>
              <a:rPr lang="ru-RU" altLang="ru-RU" sz="3200" dirty="0"/>
              <a:t>картинки </a:t>
            </a:r>
            <a:r>
              <a:rPr lang="ru-RU" altLang="ru-RU" sz="3200" dirty="0" smtClean="0"/>
              <a:t>в «слайд-шоу»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7553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dirty="0"/>
              <a:t>Где и как проявляется инерция?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2407" y="1138321"/>
            <a:ext cx="4319617" cy="48719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Велосипедист, перестав работать педалями, продолжает двигаться. Он смог бы сохранить скорость своего движения , если бы на велосипед не действовало трение. Следовательно, скорость его уменьшается и он останавливается.</a:t>
            </a:r>
          </a:p>
          <a:p>
            <a:r>
              <a:rPr lang="ru-RU" dirty="0"/>
              <a:t>Велосипедист при резкой остановке может перелететь через </a:t>
            </a:r>
            <a:r>
              <a:rPr lang="ru-RU" dirty="0" smtClean="0"/>
              <a:t>руль, также как и всадник</a:t>
            </a:r>
            <a:r>
              <a:rPr lang="ru-RU" dirty="0"/>
              <a:t>, </a:t>
            </a:r>
            <a:r>
              <a:rPr lang="ru-RU" dirty="0" smtClean="0"/>
              <a:t>может перелететь </a:t>
            </a:r>
            <a:r>
              <a:rPr lang="ru-RU" dirty="0"/>
              <a:t>через голову споткнувшейся лошади. </a:t>
            </a:r>
            <a:endParaRPr lang="ru-RU" dirty="0" smtClean="0"/>
          </a:p>
          <a:p>
            <a:r>
              <a:rPr lang="ru-RU" dirty="0" smtClean="0"/>
              <a:t>Велосипед без человека и сама лошадь</a:t>
            </a:r>
            <a:r>
              <a:rPr lang="ru-RU" dirty="0"/>
              <a:t>, споткнувшись, резко </a:t>
            </a:r>
            <a:r>
              <a:rPr lang="ru-RU" dirty="0" smtClean="0"/>
              <a:t>теряют </a:t>
            </a:r>
            <a:r>
              <a:rPr lang="ru-RU" dirty="0"/>
              <a:t>скорость, а невезучий </a:t>
            </a:r>
            <a:r>
              <a:rPr lang="ru-RU" dirty="0" smtClean="0"/>
              <a:t>велосипедист или всадник</a:t>
            </a:r>
            <a:r>
              <a:rPr lang="ru-RU" dirty="0"/>
              <a:t>… по инерции продолжает движение.</a:t>
            </a:r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5" name="Содержимое 4" descr="физика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48237" y="804848"/>
            <a:ext cx="4081463" cy="320791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271" y="4062730"/>
            <a:ext cx="4893733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94234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60239" y="1537495"/>
            <a:ext cx="9650413" cy="1371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Без инерции не было бы многих видов спорта!</a:t>
            </a:r>
          </a:p>
        </p:txBody>
      </p:sp>
      <p:pic>
        <p:nvPicPr>
          <p:cNvPr id="51206" name="Picture 6" descr="j036529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724401"/>
            <a:ext cx="1223962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10" descr="j028277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8" y="2185195"/>
            <a:ext cx="18716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3" name="Picture 13" descr="j030978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2276476"/>
            <a:ext cx="1738313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5" name="Picture 15" descr="j028531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57" y="2411414"/>
            <a:ext cx="1584325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8" name="Picture 18" descr="j029692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437063"/>
            <a:ext cx="1871662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9" name="Picture 19" descr="j029694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4437063"/>
            <a:ext cx="180022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34" descr="j029701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426" y="2032792"/>
            <a:ext cx="2019849" cy="145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11198" y="315706"/>
            <a:ext cx="64235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dirty="0"/>
              <a:t>Смотрим </a:t>
            </a:r>
            <a:r>
              <a:rPr lang="en-US" altLang="ru-RU" sz="2800" dirty="0"/>
              <a:t>Gif-</a:t>
            </a:r>
            <a:r>
              <a:rPr lang="ru-RU" altLang="ru-RU" sz="2800" dirty="0"/>
              <a:t>картинки в «слайд-шоу»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837845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66032" y="2941638"/>
            <a:ext cx="4186238" cy="21796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Стрелы из лука, снаряды из пушки и пули из ружья летят по инерции.</a:t>
            </a: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5027749" y="1237059"/>
            <a:ext cx="4319588" cy="137318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После взмаха веслами лодка некоторое время плывет по инерции</a:t>
            </a:r>
          </a:p>
        </p:txBody>
      </p:sp>
      <p:pic>
        <p:nvPicPr>
          <p:cNvPr id="2765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4887914"/>
            <a:ext cx="171926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5013326"/>
            <a:ext cx="1944688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1196975"/>
            <a:ext cx="19446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4472782"/>
            <a:ext cx="321945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5" name="Oval 17"/>
          <p:cNvSpPr>
            <a:spLocks noChangeArrowheads="1"/>
          </p:cNvSpPr>
          <p:nvPr/>
        </p:nvSpPr>
        <p:spPr bwMode="auto">
          <a:xfrm>
            <a:off x="3071814" y="5229225"/>
            <a:ext cx="287337" cy="287338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6410" y="224492"/>
            <a:ext cx="64235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dirty="0"/>
              <a:t>Смотрим </a:t>
            </a:r>
            <a:r>
              <a:rPr lang="en-US" altLang="ru-RU" sz="2800" dirty="0" smtClean="0"/>
              <a:t>Gif-</a:t>
            </a:r>
            <a:r>
              <a:rPr lang="ru-RU" altLang="ru-RU" sz="2800" dirty="0"/>
              <a:t>картинки в «слайд-шоу»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4450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23 L 0.29983 -0.33287 C 0.43489 -0.48161 0.67934 -0.54083 0.74236 -0.43974 L 0.88368 -0.21143 " pathEditMode="relative" rAng="-2378890" ptsTypes="FfFF">
                                      <p:cBhvr>
                                        <p:cTn id="6" dur="2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36" y="-106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35"/>
          <p:cNvSpPr>
            <a:spLocks noChangeArrowheads="1"/>
          </p:cNvSpPr>
          <p:nvPr/>
        </p:nvSpPr>
        <p:spPr bwMode="auto">
          <a:xfrm>
            <a:off x="8616951" y="620713"/>
            <a:ext cx="1763713" cy="187325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32799" name="Picture 31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17002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2467678" y="4398962"/>
            <a:ext cx="7766936" cy="164630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Инерция не даст автомобилю затормозить сразу!</a:t>
            </a:r>
          </a:p>
        </p:txBody>
      </p:sp>
      <p:pic>
        <p:nvPicPr>
          <p:cNvPr id="32788" name="Picture 20" descr="gas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2350" y="2347913"/>
            <a:ext cx="1009650" cy="1223962"/>
          </a:xfrm>
          <a:noFill/>
        </p:spPr>
      </p:pic>
      <p:pic>
        <p:nvPicPr>
          <p:cNvPr id="32785" name="Picture 17" descr="j034485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55338" y="2997200"/>
            <a:ext cx="1236662" cy="1652588"/>
          </a:xfrm>
          <a:noFill/>
        </p:spPr>
      </p:pic>
      <p:pic>
        <p:nvPicPr>
          <p:cNvPr id="32782" name="Picture 14" descr="ambulance[1]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565400"/>
            <a:ext cx="2806700" cy="2373313"/>
          </a:xfrm>
          <a:noFill/>
        </p:spPr>
      </p:pic>
      <p:sp>
        <p:nvSpPr>
          <p:cNvPr id="24584" name="AutoShape 29"/>
          <p:cNvSpPr>
            <a:spLocks noChangeArrowheads="1"/>
          </p:cNvSpPr>
          <p:nvPr/>
        </p:nvSpPr>
        <p:spPr bwMode="auto">
          <a:xfrm>
            <a:off x="3648076" y="1125539"/>
            <a:ext cx="4824413" cy="1366837"/>
          </a:xfrm>
          <a:prstGeom prst="wedgeEllipseCallout">
            <a:avLst>
              <a:gd name="adj1" fmla="val -70667"/>
              <a:gd name="adj2" fmla="val 39199"/>
            </a:avLst>
          </a:prstGeom>
          <a:solidFill>
            <a:srgbClr val="00FF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70C0"/>
                </a:solidFill>
              </a:rPr>
              <a:t>Не перебегайте дорогу перед близко идущим транспортом!</a:t>
            </a:r>
          </a:p>
        </p:txBody>
      </p:sp>
      <p:pic>
        <p:nvPicPr>
          <p:cNvPr id="24585" name="Picture 28" descr="j018617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557338"/>
            <a:ext cx="168116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01" name="WordArt 33"/>
          <p:cNvSpPr>
            <a:spLocks noChangeArrowheads="1" noChangeShapeType="1" noTextEdit="1"/>
          </p:cNvSpPr>
          <p:nvPr/>
        </p:nvSpPr>
        <p:spPr bwMode="auto">
          <a:xfrm>
            <a:off x="9120188" y="1052514"/>
            <a:ext cx="577850" cy="1101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?</a:t>
            </a:r>
          </a:p>
        </p:txBody>
      </p:sp>
      <p:pic>
        <p:nvPicPr>
          <p:cNvPr id="24587" name="Picture 3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620713"/>
            <a:ext cx="60483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76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28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23" dur="1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13139E-6 C 0.01597 0.00347 0.00087 -0.00116 0.01094 0.00486 C 0.0132 0.00624 0.01563 0.00694 0.01806 0.0081 C 0.01927 0.00856 0.0217 0.00971 0.0217 0.00971 C 0.02656 0.01943 0.03802 0.02383 0.04584 0.02891 C 0.04844 0.03053 0.05052 0.03331 0.05295 0.03539 C 0.05417 0.03655 0.0566 0.03863 0.0566 0.03863 C 0.06302 0.05158 0.05469 0.03701 0.06268 0.04511 C 0.06545 0.04788 0.06754 0.05135 0.06997 0.05459 C 0.07344 0.05899 0.07552 0.06569 0.0783 0.07078 C 0.08195 0.07749 0.08611 0.0842 0.09045 0.08998 C 0.09219 0.10016 0.09063 0.09461 0.09636 0.10618 C 0.10035 0.11427 0.10191 0.12514 0.10608 0.13324 C 0.10816 0.1418 0.11024 0.14943 0.1132 0.15753 C 0.11441 0.16077 0.11684 0.16701 0.11684 0.16701 " pathEditMode="relative" ptsTypes="ffffffffffffffA">
                                      <p:cBhvr>
                                        <p:cTn id="26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0432" fill="hold"/>
                                        <p:tgtEl>
                                          <p:spTgt spid="327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0 -0.3331  E" pathEditMode="relative" ptsTypes="">
                                      <p:cBhvr>
                                        <p:cTn id="30" dur="5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99"/>
                </p:tgtEl>
              </p:cMediaNode>
            </p:audio>
          </p:childTnLst>
        </p:cTn>
      </p:par>
    </p:tnLst>
    <p:bldLst>
      <p:bldP spid="3278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4" y="341410"/>
            <a:ext cx="8596668" cy="1320800"/>
          </a:xfr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При взаимодействии оба тела меняют свою скорость.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45967" y="1838544"/>
            <a:ext cx="5214942" cy="22145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/>
              <a:t>   Человек прыгнул с лодки, значит, он приобрел скорость. Но лодка тоже изменила свою скорость – она отплыла назад.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24034" y="3429000"/>
            <a:ext cx="342902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лилиния 6"/>
          <p:cNvSpPr/>
          <p:nvPr/>
        </p:nvSpPr>
        <p:spPr>
          <a:xfrm>
            <a:off x="3952860" y="3071811"/>
            <a:ext cx="1500198" cy="214314"/>
          </a:xfrm>
          <a:custGeom>
            <a:avLst/>
            <a:gdLst>
              <a:gd name="connsiteX0" fmla="*/ 0 w 2078182"/>
              <a:gd name="connsiteY0" fmla="*/ 526473 h 554182"/>
              <a:gd name="connsiteX1" fmla="*/ 27709 w 2078182"/>
              <a:gd name="connsiteY1" fmla="*/ 484910 h 554182"/>
              <a:gd name="connsiteX2" fmla="*/ 124691 w 2078182"/>
              <a:gd name="connsiteY2" fmla="*/ 457200 h 554182"/>
              <a:gd name="connsiteX3" fmla="*/ 180109 w 2078182"/>
              <a:gd name="connsiteY3" fmla="*/ 415637 h 554182"/>
              <a:gd name="connsiteX4" fmla="*/ 207819 w 2078182"/>
              <a:gd name="connsiteY4" fmla="*/ 387928 h 554182"/>
              <a:gd name="connsiteX5" fmla="*/ 249382 w 2078182"/>
              <a:gd name="connsiteY5" fmla="*/ 374073 h 554182"/>
              <a:gd name="connsiteX6" fmla="*/ 346364 w 2078182"/>
              <a:gd name="connsiteY6" fmla="*/ 332510 h 554182"/>
              <a:gd name="connsiteX7" fmla="*/ 374073 w 2078182"/>
              <a:gd name="connsiteY7" fmla="*/ 304800 h 554182"/>
              <a:gd name="connsiteX8" fmla="*/ 429491 w 2078182"/>
              <a:gd name="connsiteY8" fmla="*/ 290946 h 554182"/>
              <a:gd name="connsiteX9" fmla="*/ 609600 w 2078182"/>
              <a:gd name="connsiteY9" fmla="*/ 277091 h 554182"/>
              <a:gd name="connsiteX10" fmla="*/ 734291 w 2078182"/>
              <a:gd name="connsiteY10" fmla="*/ 249382 h 554182"/>
              <a:gd name="connsiteX11" fmla="*/ 789709 w 2078182"/>
              <a:gd name="connsiteY11" fmla="*/ 221673 h 554182"/>
              <a:gd name="connsiteX12" fmla="*/ 831273 w 2078182"/>
              <a:gd name="connsiteY12" fmla="*/ 207819 h 554182"/>
              <a:gd name="connsiteX13" fmla="*/ 955964 w 2078182"/>
              <a:gd name="connsiteY13" fmla="*/ 138546 h 554182"/>
              <a:gd name="connsiteX14" fmla="*/ 1039091 w 2078182"/>
              <a:gd name="connsiteY14" fmla="*/ 69273 h 554182"/>
              <a:gd name="connsiteX15" fmla="*/ 1080655 w 2078182"/>
              <a:gd name="connsiteY15" fmla="*/ 41564 h 554182"/>
              <a:gd name="connsiteX16" fmla="*/ 1177637 w 2078182"/>
              <a:gd name="connsiteY16" fmla="*/ 13855 h 554182"/>
              <a:gd name="connsiteX17" fmla="*/ 1787237 w 2078182"/>
              <a:gd name="connsiteY17" fmla="*/ 0 h 554182"/>
              <a:gd name="connsiteX18" fmla="*/ 2008909 w 2078182"/>
              <a:gd name="connsiteY18" fmla="*/ 0 h 554182"/>
              <a:gd name="connsiteX19" fmla="*/ 2078182 w 2078182"/>
              <a:gd name="connsiteY19" fmla="*/ 13855 h 554182"/>
              <a:gd name="connsiteX20" fmla="*/ 2064328 w 2078182"/>
              <a:gd name="connsiteY20" fmla="*/ 69273 h 554182"/>
              <a:gd name="connsiteX21" fmla="*/ 2022764 w 2078182"/>
              <a:gd name="connsiteY21" fmla="*/ 96982 h 554182"/>
              <a:gd name="connsiteX22" fmla="*/ 2008909 w 2078182"/>
              <a:gd name="connsiteY22" fmla="*/ 263237 h 554182"/>
              <a:gd name="connsiteX23" fmla="*/ 1967346 w 2078182"/>
              <a:gd name="connsiteY23" fmla="*/ 346364 h 554182"/>
              <a:gd name="connsiteX24" fmla="*/ 1925782 w 2078182"/>
              <a:gd name="connsiteY24" fmla="*/ 387928 h 554182"/>
              <a:gd name="connsiteX25" fmla="*/ 1898073 w 2078182"/>
              <a:gd name="connsiteY25" fmla="*/ 429491 h 554182"/>
              <a:gd name="connsiteX26" fmla="*/ 1884219 w 2078182"/>
              <a:gd name="connsiteY26" fmla="*/ 471055 h 554182"/>
              <a:gd name="connsiteX27" fmla="*/ 1870364 w 2078182"/>
              <a:gd name="connsiteY27" fmla="*/ 554182 h 5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78182" h="554182">
                <a:moveTo>
                  <a:pt x="0" y="526473"/>
                </a:moveTo>
                <a:cubicBezTo>
                  <a:pt x="9236" y="512619"/>
                  <a:pt x="14707" y="495312"/>
                  <a:pt x="27709" y="484910"/>
                </a:cubicBezTo>
                <a:cubicBezTo>
                  <a:pt x="36744" y="477682"/>
                  <a:pt x="121070" y="458105"/>
                  <a:pt x="124691" y="457200"/>
                </a:cubicBezTo>
                <a:cubicBezTo>
                  <a:pt x="143164" y="443346"/>
                  <a:pt x="162370" y="430419"/>
                  <a:pt x="180109" y="415637"/>
                </a:cubicBezTo>
                <a:cubicBezTo>
                  <a:pt x="190144" y="407275"/>
                  <a:pt x="196618" y="394649"/>
                  <a:pt x="207819" y="387928"/>
                </a:cubicBezTo>
                <a:cubicBezTo>
                  <a:pt x="220342" y="380414"/>
                  <a:pt x="236320" y="380604"/>
                  <a:pt x="249382" y="374073"/>
                </a:cubicBezTo>
                <a:cubicBezTo>
                  <a:pt x="345055" y="326236"/>
                  <a:pt x="231034" y="361342"/>
                  <a:pt x="346364" y="332510"/>
                </a:cubicBezTo>
                <a:cubicBezTo>
                  <a:pt x="355600" y="323273"/>
                  <a:pt x="362390" y="310642"/>
                  <a:pt x="374073" y="304800"/>
                </a:cubicBezTo>
                <a:cubicBezTo>
                  <a:pt x="391104" y="296284"/>
                  <a:pt x="410580" y="293171"/>
                  <a:pt x="429491" y="290946"/>
                </a:cubicBezTo>
                <a:cubicBezTo>
                  <a:pt x="489292" y="283911"/>
                  <a:pt x="549564" y="281709"/>
                  <a:pt x="609600" y="277091"/>
                </a:cubicBezTo>
                <a:cubicBezTo>
                  <a:pt x="628418" y="273328"/>
                  <a:pt x="711924" y="257770"/>
                  <a:pt x="734291" y="249382"/>
                </a:cubicBezTo>
                <a:cubicBezTo>
                  <a:pt x="753629" y="242130"/>
                  <a:pt x="770726" y="229809"/>
                  <a:pt x="789709" y="221673"/>
                </a:cubicBezTo>
                <a:cubicBezTo>
                  <a:pt x="803132" y="215920"/>
                  <a:pt x="817418" y="212437"/>
                  <a:pt x="831273" y="207819"/>
                </a:cubicBezTo>
                <a:cubicBezTo>
                  <a:pt x="926551" y="144299"/>
                  <a:pt x="882807" y="162931"/>
                  <a:pt x="955964" y="138546"/>
                </a:cubicBezTo>
                <a:cubicBezTo>
                  <a:pt x="999489" y="73257"/>
                  <a:pt x="963372" y="112541"/>
                  <a:pt x="1039091" y="69273"/>
                </a:cubicBezTo>
                <a:cubicBezTo>
                  <a:pt x="1053548" y="61012"/>
                  <a:pt x="1065762" y="49010"/>
                  <a:pt x="1080655" y="41564"/>
                </a:cubicBezTo>
                <a:cubicBezTo>
                  <a:pt x="1094338" y="34723"/>
                  <a:pt x="1167956" y="14258"/>
                  <a:pt x="1177637" y="13855"/>
                </a:cubicBezTo>
                <a:cubicBezTo>
                  <a:pt x="1380713" y="5393"/>
                  <a:pt x="1584037" y="4618"/>
                  <a:pt x="1787237" y="0"/>
                </a:cubicBezTo>
                <a:cubicBezTo>
                  <a:pt x="1917746" y="32628"/>
                  <a:pt x="1761936" y="0"/>
                  <a:pt x="2008909" y="0"/>
                </a:cubicBezTo>
                <a:cubicBezTo>
                  <a:pt x="2032457" y="0"/>
                  <a:pt x="2055091" y="9237"/>
                  <a:pt x="2078182" y="13855"/>
                </a:cubicBezTo>
                <a:cubicBezTo>
                  <a:pt x="2073564" y="32328"/>
                  <a:pt x="2074890" y="53430"/>
                  <a:pt x="2064328" y="69273"/>
                </a:cubicBezTo>
                <a:cubicBezTo>
                  <a:pt x="2055092" y="83128"/>
                  <a:pt x="2027338" y="80972"/>
                  <a:pt x="2022764" y="96982"/>
                </a:cubicBezTo>
                <a:cubicBezTo>
                  <a:pt x="2007486" y="150453"/>
                  <a:pt x="2016259" y="208114"/>
                  <a:pt x="2008909" y="263237"/>
                </a:cubicBezTo>
                <a:cubicBezTo>
                  <a:pt x="2004942" y="292992"/>
                  <a:pt x="1985879" y="324124"/>
                  <a:pt x="1967346" y="346364"/>
                </a:cubicBezTo>
                <a:cubicBezTo>
                  <a:pt x="1954803" y="361416"/>
                  <a:pt x="1938325" y="372876"/>
                  <a:pt x="1925782" y="387928"/>
                </a:cubicBezTo>
                <a:cubicBezTo>
                  <a:pt x="1915122" y="400720"/>
                  <a:pt x="1907309" y="415637"/>
                  <a:pt x="1898073" y="429491"/>
                </a:cubicBezTo>
                <a:cubicBezTo>
                  <a:pt x="1893455" y="443346"/>
                  <a:pt x="1887387" y="456799"/>
                  <a:pt x="1884219" y="471055"/>
                </a:cubicBezTo>
                <a:cubicBezTo>
                  <a:pt x="1878125" y="498477"/>
                  <a:pt x="1870364" y="554182"/>
                  <a:pt x="1870364" y="554182"/>
                </a:cubicBezTo>
              </a:path>
            </a:pathLst>
          </a:custGeom>
          <a:solidFill>
            <a:srgbClr val="FF99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 rot="10800000">
            <a:off x="2095472" y="3214686"/>
            <a:ext cx="1500198" cy="214314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prigok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95670" y="2089864"/>
            <a:ext cx="785818" cy="1128719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>
            <a:off x="4452926" y="2643182"/>
            <a:ext cx="57150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>
            <a:off x="1809720" y="3286124"/>
            <a:ext cx="500066" cy="19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1-17-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0" y="4143381"/>
            <a:ext cx="3929090" cy="209551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845967" y="4229457"/>
            <a:ext cx="5143504" cy="2523768"/>
          </a:xfrm>
          <a:prstGeom prst="rect">
            <a:avLst/>
          </a:prstGeom>
          <a:solidFill>
            <a:srgbClr val="CBFDDA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/>
              <a:t>При стрельбе из пушки и пушка, и снаряд приобретают скорости: снаряд летит вперед, пушка откатывается назад.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87124" y="3244334"/>
            <a:ext cx="253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66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2B1531-389C-4296-B13F-3418D5B04C3A}" type="slidenum">
              <a:rPr lang="ru-RU" altLang="ru-RU" sz="1200">
                <a:solidFill>
                  <a:srgbClr val="B5A788"/>
                </a:solidFill>
              </a:rPr>
              <a:pPr eaLnBrk="1" hangingPunct="1"/>
              <a:t>16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pic>
        <p:nvPicPr>
          <p:cNvPr id="24579" name="Picture 4" descr="11в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89" y="4221163"/>
            <a:ext cx="852487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WordArt 6"/>
          <p:cNvSpPr>
            <a:spLocks noChangeArrowheads="1" noChangeShapeType="1" noTextEdit="1"/>
          </p:cNvSpPr>
          <p:nvPr/>
        </p:nvSpPr>
        <p:spPr bwMode="auto">
          <a:xfrm>
            <a:off x="1857375" y="1354138"/>
            <a:ext cx="7597776" cy="28670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для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5114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F6BCED-3496-4CF7-9939-4E4B63FB12B9}" type="slidenum">
              <a:rPr lang="ru-RU" altLang="ru-RU" sz="1200">
                <a:solidFill>
                  <a:srgbClr val="B5A788"/>
                </a:solidFill>
              </a:rPr>
              <a:pPr eaLnBrk="1" hangingPunct="1"/>
              <a:t>17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450" y="274638"/>
            <a:ext cx="7575550" cy="14779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  <a:t>1. Водитель микроавтобуса, увидев стоящий на дороге автомобиль, нажал на тормоза, но не избежал столкновения. Объясните, почему?</a:t>
            </a:r>
          </a:p>
        </p:txBody>
      </p:sp>
      <p:pic>
        <p:nvPicPr>
          <p:cNvPr id="25604" name="Picture 4" descr="ind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2276476"/>
            <a:ext cx="6973887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66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1238250" y="-15304"/>
            <a:ext cx="9144000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771525" y="1714501"/>
            <a:ext cx="912018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 Почему при  торможении автомобиля обязательно включается задний </a:t>
            </a:r>
            <a:r>
              <a:rPr lang="ru-RU" alt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красный свет?</a:t>
            </a:r>
            <a:endParaRPr lang="ru-RU" altLang="ru-RU"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2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9" name="AutoShape 11"/>
          <p:cNvSpPr>
            <a:spLocks noChangeArrowheads="1"/>
          </p:cNvSpPr>
          <p:nvPr/>
        </p:nvSpPr>
        <p:spPr bwMode="auto">
          <a:xfrm>
            <a:off x="8472488" y="692151"/>
            <a:ext cx="1873250" cy="1655763"/>
          </a:xfrm>
          <a:prstGeom prst="cloudCallout">
            <a:avLst>
              <a:gd name="adj1" fmla="val -39407"/>
              <a:gd name="adj2" fmla="val 80491"/>
            </a:avLst>
          </a:prstGeom>
          <a:solidFill>
            <a:schemeClr val="accent1"/>
          </a:solidFill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692150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/>
          <p:cNvPicPr>
            <a:picLocks noGrp="1"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2997201"/>
            <a:ext cx="1079500" cy="1031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535" name="WordArt 7"/>
          <p:cNvSpPr>
            <a:spLocks noChangeArrowheads="1" noChangeShapeType="1" noTextEdit="1"/>
          </p:cNvSpPr>
          <p:nvPr/>
        </p:nvSpPr>
        <p:spPr bwMode="auto">
          <a:xfrm>
            <a:off x="9191625" y="908051"/>
            <a:ext cx="577850" cy="1101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?</a:t>
            </a:r>
          </a:p>
        </p:txBody>
      </p:sp>
      <p:sp>
        <p:nvSpPr>
          <p:cNvPr id="150537" name="Text Box 9"/>
          <p:cNvSpPr txBox="1">
            <a:spLocks noChangeArrowheads="1"/>
          </p:cNvSpPr>
          <p:nvPr/>
        </p:nvSpPr>
        <p:spPr bwMode="auto">
          <a:xfrm>
            <a:off x="2566989" y="3500438"/>
            <a:ext cx="3417887" cy="22479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3. Почему необходимо закреплять грузы в кузове грузовика?</a:t>
            </a:r>
          </a:p>
        </p:txBody>
      </p:sp>
      <p:sp>
        <p:nvSpPr>
          <p:cNvPr id="150540" name="AutoShape 12"/>
          <p:cNvSpPr>
            <a:spLocks noChangeArrowheads="1"/>
          </p:cNvSpPr>
          <p:nvPr/>
        </p:nvSpPr>
        <p:spPr bwMode="auto">
          <a:xfrm rot="18789542">
            <a:off x="4977607" y="-45243"/>
            <a:ext cx="2016125" cy="2941638"/>
          </a:xfrm>
          <a:prstGeom prst="wedgeEllipseCallout">
            <a:avLst>
              <a:gd name="adj1" fmla="val 13477"/>
              <a:gd name="adj2" fmla="val 91236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vert="eaVert"/>
          <a:lstStyle/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МОЛОДЦЫ!!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12445" y="2635250"/>
            <a:ext cx="8596668" cy="38807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2050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505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505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505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505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1505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1505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7" grpId="0"/>
      <p:bldP spid="1505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934" y="304800"/>
            <a:ext cx="8596668" cy="6000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Цель, задачи урока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981075"/>
            <a:ext cx="9657291" cy="56102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b="1" i="1" u="sng" dirty="0" smtClean="0"/>
          </a:p>
          <a:p>
            <a:pPr marL="0" indent="0">
              <a:buNone/>
            </a:pPr>
            <a:r>
              <a:rPr lang="ru-RU" b="1" i="1" u="sng" dirty="0" smtClean="0"/>
              <a:t>Цель </a:t>
            </a:r>
            <a:r>
              <a:rPr lang="ru-RU" b="1" i="1" u="sng" dirty="0"/>
              <a:t>урока:</a:t>
            </a:r>
            <a:r>
              <a:rPr lang="ru-RU" dirty="0"/>
              <a:t>  дать определение  явления инерции, рассмотреть случаи проявления инерции в быту; обратить внимание на инерцию вредную и полезную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r>
              <a:rPr lang="ru-RU" b="1" i="1" dirty="0" smtClean="0"/>
              <a:t>Задачи </a:t>
            </a:r>
            <a:r>
              <a:rPr lang="ru-RU" b="1" i="1" dirty="0"/>
              <a:t>урока: </a:t>
            </a:r>
            <a:endParaRPr lang="ru-RU" dirty="0"/>
          </a:p>
          <a:p>
            <a:r>
              <a:rPr lang="ru-RU" b="1" i="1" dirty="0"/>
              <a:t>Познавательные:</a:t>
            </a:r>
            <a:r>
              <a:rPr lang="ru-RU" dirty="0"/>
              <a:t>  углубить и закрепить  знания о механическом движении и скорости тела; изучить  явление инерции; способствовать формированию умений практического приложения  полученных знаний в новой ситуации - в  повседневной жизни; помочь осмыслить практическую значимость и полезность приобретённых знаний и умений.</a:t>
            </a:r>
          </a:p>
          <a:p>
            <a:r>
              <a:rPr lang="ru-RU" b="1" i="1" dirty="0"/>
              <a:t>Развивающие:</a:t>
            </a:r>
            <a:r>
              <a:rPr lang="ru-RU" dirty="0"/>
              <a:t> развитие мышления и мировоззрения учащихся через использование метода научного познания; развитие познавательного интереса к физике, познавательной активности; умения владения  </a:t>
            </a:r>
            <a:r>
              <a:rPr lang="ru-RU" dirty="0" err="1"/>
              <a:t>внутрипредметными</a:t>
            </a:r>
            <a:r>
              <a:rPr lang="ru-RU" dirty="0"/>
              <a:t> связями; формировать навыки исследовательской деятельности, производить наблюдения, обобщать, выделять главное, делать выводы.</a:t>
            </a:r>
          </a:p>
          <a:p>
            <a:r>
              <a:rPr lang="ru-RU" b="1" i="1" dirty="0"/>
              <a:t>Воспитательные:</a:t>
            </a:r>
            <a:r>
              <a:rPr lang="ru-RU" dirty="0"/>
              <a:t> содействовать воспитанию интереса к предмету и как следствие – позитивному отношению к </a:t>
            </a:r>
            <a:r>
              <a:rPr lang="ru-RU" dirty="0" smtClean="0"/>
              <a:t>обучению</a:t>
            </a:r>
            <a:r>
              <a:rPr lang="ru-RU" dirty="0"/>
              <a:t>;  создание ситуаций для самостоятельного поиска решений проблемных ситуаций; воспитывать  навыки культуры общения и умения работать в  группах и коллективе; воспитывать заботливое отношение к своему здоровью посредством  применения здоровье-сберегающих технологий. </a:t>
            </a:r>
          </a:p>
          <a:p>
            <a:r>
              <a:rPr lang="ru-RU" b="1" i="1" dirty="0"/>
              <a:t>Дидактическая цель  урока: </a:t>
            </a:r>
            <a:r>
              <a:rPr lang="ru-RU" dirty="0"/>
              <a:t>организация познавательной деятельности учащихся, приводящей к определению  явления  инерции, к созданию потребности  в применении полученного знания, усвоению данного понятия.</a:t>
            </a:r>
          </a:p>
        </p:txBody>
      </p:sp>
    </p:spTree>
    <p:extLst>
      <p:ext uri="{BB962C8B-B14F-4D97-AF65-F5344CB8AC3E}">
        <p14:creationId xmlns:p14="http://schemas.microsoft.com/office/powerpoint/2010/main" val="379787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A1012C-FEE5-47B7-9A76-9593E5529662}" type="slidenum">
              <a:rPr lang="ru-RU" altLang="ru-RU" sz="1200">
                <a:solidFill>
                  <a:srgbClr val="B5A788"/>
                </a:solidFill>
              </a:rPr>
              <a:pPr eaLnBrk="1" hangingPunct="1"/>
              <a:t>20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  <a:t>4. Объясните назначение ремней безопасности в автомобиле</a:t>
            </a:r>
          </a:p>
        </p:txBody>
      </p:sp>
      <p:pic>
        <p:nvPicPr>
          <p:cNvPr id="28676" name="Picture 4" descr="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1930400"/>
            <a:ext cx="6553200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92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D2C3F62-C220-41B0-AD96-233EC85F0529}" type="slidenum">
              <a:rPr lang="ru-RU" altLang="ru-RU" sz="1200">
                <a:solidFill>
                  <a:srgbClr val="B5A788"/>
                </a:solidFill>
              </a:rPr>
              <a:pPr eaLnBrk="1" hangingPunct="1"/>
              <a:t>21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Aharoni" panose="02010803020104030203" pitchFamily="2" charset="-79"/>
              </a:rPr>
              <a:t>5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Aharoni" panose="02010803020104030203" pitchFamily="2" charset="-79"/>
              </a:rPr>
              <a:t>. </a:t>
            </a:r>
            <a:r>
              <a:rPr lang="ru-RU" b="1" dirty="0">
                <a:solidFill>
                  <a:schemeClr val="tx2">
                    <a:satMod val="13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Что произойдёт, если человек </a:t>
            </a:r>
            <a:r>
              <a:rPr lang="ru-RU" b="1" dirty="0" err="1" smtClean="0">
                <a:solidFill>
                  <a:schemeClr val="tx2">
                    <a:satMod val="13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подскользнётся</a:t>
            </a:r>
            <a:r>
              <a:rPr lang="ru-RU" b="1" dirty="0">
                <a:solidFill>
                  <a:schemeClr val="tx2">
                    <a:satMod val="13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?</a:t>
            </a:r>
          </a:p>
        </p:txBody>
      </p:sp>
      <p:pic>
        <p:nvPicPr>
          <p:cNvPr id="30724" name="Picture 4" descr="23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2519" r="6032"/>
          <a:stretch>
            <a:fillRect/>
          </a:stretch>
        </p:blipFill>
        <p:spPr bwMode="auto">
          <a:xfrm>
            <a:off x="4419600" y="2286000"/>
            <a:ext cx="3276600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b_9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1643063"/>
            <a:ext cx="43037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480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159" y="723900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6</a:t>
            </a:r>
            <a:r>
              <a:rPr lang="en-US" dirty="0" smtClean="0"/>
              <a:t>.</a:t>
            </a:r>
            <a:r>
              <a:rPr lang="ru-RU" dirty="0" smtClean="0"/>
              <a:t>Какой из этих грузовиков начинает движение? Почему?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" t="18937" r="-464" b="10143"/>
          <a:stretch/>
        </p:blipFill>
        <p:spPr>
          <a:xfrm>
            <a:off x="1868753" y="2600325"/>
            <a:ext cx="6932347" cy="27527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43300" y="5699125"/>
            <a:ext cx="5010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Ответ: грузовик №2, поскольку жидкость в цистерне по инерции сохраняя свою прежнюю скорость переместится назад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09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08745" y="580887"/>
            <a:ext cx="8988692" cy="1800225"/>
          </a:xfr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</a:rPr>
              <a:t>А знаете ли вы, что…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9654" y="1285876"/>
            <a:ext cx="878687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... инертность железнодорожных составов столь велика, что время торможения поезда достигает 1–2 минут. За это время поезд, со скрежетом тормозов, проезжает около 1–2 км! </a:t>
            </a:r>
            <a:endParaRPr lang="ru-RU" dirty="0">
              <a:solidFill>
                <a:srgbClr val="0066CC"/>
              </a:solidFill>
            </a:endParaRPr>
          </a:p>
        </p:txBody>
      </p:sp>
      <p:pic>
        <p:nvPicPr>
          <p:cNvPr id="4" name="Рисунок 3" descr="150609_174612_61959_2.jpg"/>
          <p:cNvPicPr>
            <a:picLocks noChangeAspect="1"/>
          </p:cNvPicPr>
          <p:nvPr/>
        </p:nvPicPr>
        <p:blipFill>
          <a:blip r:embed="rId3" cstate="print"/>
          <a:srcRect l="17500" t="26471" r="9452" b="9191"/>
          <a:stretch>
            <a:fillRect/>
          </a:stretch>
        </p:blipFill>
        <p:spPr>
          <a:xfrm>
            <a:off x="2790803" y="3086101"/>
            <a:ext cx="5500726" cy="287351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73109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Проявление инерции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Полезность инерции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Вредность инерции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Без инерции все планеты сошли бы со своих орбит</a:t>
            </a:r>
          </a:p>
          <a:p>
            <a:r>
              <a:rPr lang="ru-RU" dirty="0" smtClean="0"/>
              <a:t>Помогает в толкании</a:t>
            </a:r>
          </a:p>
          <a:p>
            <a:r>
              <a:rPr lang="ru-RU" dirty="0" smtClean="0"/>
              <a:t>Встряхивание ковров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Споткнувшийся пешеход</a:t>
            </a:r>
          </a:p>
          <a:p>
            <a:r>
              <a:rPr lang="ru-RU" dirty="0" smtClean="0"/>
              <a:t>Невозможность внезапной остановки машин</a:t>
            </a:r>
          </a:p>
          <a:p>
            <a:r>
              <a:rPr lang="ru-RU" dirty="0" smtClean="0"/>
              <a:t>Падение пассажиров при резком торможении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75769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47650"/>
            <a:ext cx="10038291" cy="752475"/>
          </a:xfrm>
        </p:spPr>
        <p:txBody>
          <a:bodyPr>
            <a:normAutofit/>
          </a:bodyPr>
          <a:lstStyle/>
          <a:p>
            <a:r>
              <a:rPr lang="ru-RU" dirty="0" smtClean="0"/>
              <a:t>Принцип работы инерционных машинок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76350"/>
            <a:ext cx="8596668" cy="4888837"/>
          </a:xfrm>
        </p:spPr>
        <p:txBody>
          <a:bodyPr/>
          <a:lstStyle/>
          <a:p>
            <a:r>
              <a:rPr lang="ru-RU" dirty="0" smtClean="0"/>
              <a:t>Многим </a:t>
            </a:r>
            <a:r>
              <a:rPr lang="ru-RU" dirty="0"/>
              <a:t>интересно как работают инерционные машинки. Внутри такой игрушки находится маховик. Когда ребенок ее слегка разгоняет, она движется дальше сама, по инерции. Механизм очень простой, поэтому долговечный и редко </a:t>
            </a:r>
            <a:r>
              <a:rPr lang="ru-RU" dirty="0" smtClean="0"/>
              <a:t>ломается.</a:t>
            </a:r>
            <a:endParaRPr lang="ru-RU" dirty="0"/>
          </a:p>
          <a:p>
            <a:endParaRPr lang="ru-RU" b="1" dirty="0" smtClean="0"/>
          </a:p>
          <a:p>
            <a:r>
              <a:rPr lang="ru-RU" b="1" dirty="0" smtClean="0"/>
              <a:t>Маховик</a:t>
            </a:r>
            <a:r>
              <a:rPr lang="ru-RU" dirty="0"/>
              <a:t> </a:t>
            </a:r>
            <a:r>
              <a:rPr lang="ru-RU" dirty="0" smtClean="0"/>
              <a:t>— это утяжеленное </a:t>
            </a:r>
            <a:r>
              <a:rPr lang="ru-RU" dirty="0"/>
              <a:t>колесо, использующееся </a:t>
            </a:r>
            <a:r>
              <a:rPr lang="ru-RU" dirty="0" smtClean="0"/>
              <a:t>силу инерции для поддержания вращения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74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3076575" y="365125"/>
            <a:ext cx="8277225" cy="854075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Домашнее задание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595" y="1104356"/>
            <a:ext cx="9991725" cy="4767263"/>
          </a:xfrm>
        </p:spPr>
        <p:txBody>
          <a:bodyPr rtlCol="0">
            <a:normAutofit lnSpcReduction="10000"/>
          </a:bodyPr>
          <a:lstStyle/>
          <a:p>
            <a:pPr marL="0" indent="0">
              <a:buNone/>
              <a:defRPr/>
            </a:pPr>
            <a:r>
              <a:rPr lang="ru-RU" sz="2600" dirty="0"/>
              <a:t>Сконструировать </a:t>
            </a:r>
            <a:r>
              <a:rPr lang="ru-RU" sz="2600" dirty="0" smtClean="0"/>
              <a:t>инерционную машину на «резинкомоторе» из </a:t>
            </a:r>
            <a:r>
              <a:rPr lang="ru-RU" sz="2600" dirty="0"/>
              <a:t>домашнего </a:t>
            </a:r>
            <a:r>
              <a:rPr lang="ru-RU" sz="2600" dirty="0" smtClean="0"/>
              <a:t>конструктора</a:t>
            </a:r>
            <a:r>
              <a:rPr lang="en-US" sz="2600" dirty="0" smtClean="0"/>
              <a:t> Lego</a:t>
            </a:r>
            <a:r>
              <a:rPr lang="ru-RU" sz="2600" dirty="0" smtClean="0"/>
              <a:t> по пошаговому мастер-классу. </a:t>
            </a:r>
          </a:p>
          <a:p>
            <a:pPr marL="0" indent="0">
              <a:buNone/>
              <a:defRPr/>
            </a:pPr>
            <a:endParaRPr lang="en-US" dirty="0" smtClean="0"/>
          </a:p>
          <a:p>
            <a:pPr marL="0" indent="0">
              <a:buNone/>
            </a:pPr>
            <a:r>
              <a:rPr lang="ru-RU" dirty="0"/>
              <a:t>Результат выполненной работы можете отправить:</a:t>
            </a:r>
          </a:p>
          <a:p>
            <a:pPr marL="0" indent="0">
              <a:buNone/>
            </a:pPr>
            <a:r>
              <a:rPr lang="ru-RU" dirty="0"/>
              <a:t>1) на </a:t>
            </a:r>
            <a:r>
              <a:rPr lang="en-US" dirty="0">
                <a:hlinkClick r:id="rId2"/>
              </a:rPr>
              <a:t>robot70@yandex.ru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 выложить в нашу группу в </a:t>
            </a:r>
            <a:r>
              <a:rPr lang="en-US" dirty="0"/>
              <a:t>VK</a:t>
            </a:r>
            <a:r>
              <a:rPr lang="ru-RU" dirty="0"/>
              <a:t> </a:t>
            </a:r>
            <a:r>
              <a:rPr lang="en-US" dirty="0">
                <a:hlinkClick r:id="rId3"/>
              </a:rPr>
              <a:t>https://vk.com/public193670651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3) Отправить в ЛС в </a:t>
            </a:r>
            <a:r>
              <a:rPr lang="ru-RU" dirty="0" err="1"/>
              <a:t>ватсап</a:t>
            </a:r>
            <a:r>
              <a:rPr lang="ru-RU" dirty="0"/>
              <a:t> 8-923-409-2775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 всем возникающим вопросам: </a:t>
            </a:r>
          </a:p>
          <a:p>
            <a:pPr marL="0" indent="0">
              <a:buNone/>
            </a:pPr>
            <a:r>
              <a:rPr lang="ru-RU" dirty="0"/>
              <a:t>1) Связь через приложение </a:t>
            </a:r>
            <a:r>
              <a:rPr lang="en-US" dirty="0"/>
              <a:t>Zoom </a:t>
            </a:r>
            <a:r>
              <a:rPr lang="ru-RU" dirty="0"/>
              <a:t> 825-707-3341 ,  </a:t>
            </a:r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err="1"/>
              <a:t>Ватсап</a:t>
            </a:r>
            <a:r>
              <a:rPr lang="ru-RU" dirty="0"/>
              <a:t> (фото, видео)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ru-RU" dirty="0"/>
              <a:t>По каждому заданию будет сформирована таблица успеваемости каждого ученика.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227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555" y="247650"/>
            <a:ext cx="10798247" cy="112395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Мастер-класс: создание инерционной машины на «резинкомоторе»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14" b="6104"/>
          <a:stretch/>
        </p:blipFill>
        <p:spPr>
          <a:xfrm>
            <a:off x="2903107" y="1479176"/>
            <a:ext cx="6420661" cy="4901149"/>
          </a:xfrm>
        </p:spPr>
      </p:pic>
    </p:spTree>
    <p:extLst>
      <p:ext uri="{BB962C8B-B14F-4D97-AF65-F5344CB8AC3E}">
        <p14:creationId xmlns:p14="http://schemas.microsoft.com/office/powerpoint/2010/main" val="65832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555" y="247650"/>
            <a:ext cx="10798247" cy="112395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Мастер-класс: создание инерционной машины на «резинкомоторе»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" b="8541"/>
          <a:stretch/>
        </p:blipFill>
        <p:spPr>
          <a:xfrm>
            <a:off x="94117" y="1695081"/>
            <a:ext cx="4055252" cy="25496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19" b="7736"/>
          <a:stretch/>
        </p:blipFill>
        <p:spPr>
          <a:xfrm>
            <a:off x="4279777" y="2821899"/>
            <a:ext cx="3528732" cy="32007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208" b="6521"/>
          <a:stretch/>
        </p:blipFill>
        <p:spPr>
          <a:xfrm>
            <a:off x="7938918" y="3615276"/>
            <a:ext cx="3510855" cy="324272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68156" y="3875392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Рис.1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05890" y="5641813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Рис.2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294246" y="6364843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52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227" y="103048"/>
            <a:ext cx="10808696" cy="54292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МК: создание </a:t>
            </a:r>
            <a:r>
              <a:rPr lang="ru-RU" sz="2800" b="1" dirty="0" smtClean="0">
                <a:solidFill>
                  <a:srgbClr val="FF0000"/>
                </a:solidFill>
              </a:rPr>
              <a:t>инерционной машины </a:t>
            </a:r>
            <a:r>
              <a:rPr lang="ru-RU" sz="2800" b="1" dirty="0">
                <a:solidFill>
                  <a:srgbClr val="FF0000"/>
                </a:solidFill>
              </a:rPr>
              <a:t>на «резинкомоторе»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432" b="7689"/>
          <a:stretch/>
        </p:blipFill>
        <p:spPr>
          <a:xfrm>
            <a:off x="219075" y="691583"/>
            <a:ext cx="3219450" cy="2929959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9" b="6750"/>
          <a:stretch/>
        </p:blipFill>
        <p:spPr>
          <a:xfrm>
            <a:off x="3652308" y="691583"/>
            <a:ext cx="3177117" cy="29585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"/>
          <a:stretch/>
        </p:blipFill>
        <p:spPr>
          <a:xfrm>
            <a:off x="7043208" y="689722"/>
            <a:ext cx="3238500" cy="29622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416" b="5694"/>
          <a:stretch/>
        </p:blipFill>
        <p:spPr>
          <a:xfrm>
            <a:off x="219075" y="3836466"/>
            <a:ext cx="3095626" cy="29072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78" b="5694"/>
          <a:stretch/>
        </p:blipFill>
        <p:spPr>
          <a:xfrm>
            <a:off x="3652308" y="3836466"/>
            <a:ext cx="3044825" cy="28634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39" b="6388"/>
          <a:stretch/>
        </p:blipFill>
        <p:spPr>
          <a:xfrm>
            <a:off x="7163685" y="3836466"/>
            <a:ext cx="3101337" cy="290723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548144" y="3280804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Рис.4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40102" y="3252210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Рис.5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383020" y="3252210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Рис.6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14620" y="6247233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Рис.7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780575" y="6218639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Рис.8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383021" y="6330619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1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3850"/>
            <a:ext cx="8596668" cy="733425"/>
          </a:xfrm>
        </p:spPr>
        <p:txBody>
          <a:bodyPr/>
          <a:lstStyle/>
          <a:p>
            <a:pPr algn="ctr"/>
            <a:r>
              <a:rPr lang="ru-RU" b="1" smtClean="0"/>
              <a:t>Инерция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1126"/>
            <a:ext cx="8596668" cy="46126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Явление, которому </a:t>
            </a:r>
            <a:r>
              <a:rPr lang="ru-RU" dirty="0" smtClean="0"/>
              <a:t>посвящен наш вебинар, </a:t>
            </a:r>
            <a:r>
              <a:rPr lang="ru-RU" dirty="0"/>
              <a:t>встречается в разных жизненных ситуациях. </a:t>
            </a:r>
            <a:r>
              <a:rPr lang="ru-RU" dirty="0" smtClean="0"/>
              <a:t>Речь </a:t>
            </a:r>
            <a:r>
              <a:rPr lang="ru-RU" dirty="0"/>
              <a:t>пойдет об инерции. Постараемся разобраться, что скрывается за этим названием.</a:t>
            </a:r>
          </a:p>
          <a:p>
            <a:pPr marL="0" indent="0">
              <a:buNone/>
            </a:pPr>
            <a:r>
              <a:rPr lang="ru-RU" b="1" dirty="0"/>
              <a:t>Что же такое инерция</a:t>
            </a:r>
          </a:p>
          <a:p>
            <a:r>
              <a:rPr lang="ru-RU" dirty="0"/>
              <a:t>Наблюдая полёт копья, брошенного рукой атлета, падение всадника через голову споткнувшейся </a:t>
            </a:r>
            <a:r>
              <a:rPr lang="ru-RU" dirty="0" smtClean="0"/>
              <a:t>лошади</a:t>
            </a:r>
            <a:r>
              <a:rPr lang="ru-RU" dirty="0"/>
              <a:t> </a:t>
            </a:r>
            <a:r>
              <a:rPr lang="ru-RU" dirty="0" smtClean="0"/>
              <a:t>— </a:t>
            </a:r>
            <a:r>
              <a:rPr lang="ru-RU" dirty="0"/>
              <a:t>греческие мыслители задумывались, что общего в этих явлениях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22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" y="174355"/>
            <a:ext cx="10493829" cy="54292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МК: создание инерционной машины на «резинкомоторе»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39" b="5694"/>
          <a:stretch/>
        </p:blipFill>
        <p:spPr>
          <a:xfrm>
            <a:off x="152400" y="850571"/>
            <a:ext cx="3631003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56" b="7361"/>
          <a:stretch/>
        </p:blipFill>
        <p:spPr>
          <a:xfrm>
            <a:off x="3842718" y="1323975"/>
            <a:ext cx="3680905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78" b="5833"/>
          <a:stretch/>
        </p:blipFill>
        <p:spPr>
          <a:xfrm>
            <a:off x="7582938" y="1695450"/>
            <a:ext cx="3733800" cy="3506255"/>
          </a:xfrm>
          <a:prstGeom prst="rect">
            <a:avLst/>
          </a:prstGeom>
        </p:spPr>
      </p:pic>
      <p:pic>
        <p:nvPicPr>
          <p:cNvPr id="1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14" b="6104"/>
          <a:stretch/>
        </p:blipFill>
        <p:spPr>
          <a:xfrm>
            <a:off x="905934" y="4198734"/>
            <a:ext cx="3360198" cy="2564975"/>
          </a:xfrm>
        </p:spPr>
      </p:pic>
      <p:sp>
        <p:nvSpPr>
          <p:cNvPr id="7" name="Прямоугольник 6"/>
          <p:cNvSpPr/>
          <p:nvPr/>
        </p:nvSpPr>
        <p:spPr>
          <a:xfrm>
            <a:off x="1409691" y="6414969"/>
            <a:ext cx="1989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Машинка готова!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38644" y="3764196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Рис.10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481969" y="4342233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Рис.11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952044" y="4752975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Рис.12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11635" y="5337533"/>
            <a:ext cx="6062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Теперь проворачиваем задние колеса (держа за шины) и накручиваем резинку на заднюю ось, затем отпускаем и смотрим на результат!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13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73" y="322217"/>
            <a:ext cx="8596668" cy="810486"/>
          </a:xfrm>
        </p:spPr>
        <p:txBody>
          <a:bodyPr/>
          <a:lstStyle/>
          <a:p>
            <a:pPr algn="ctr"/>
            <a:r>
              <a:rPr lang="ru-RU" b="1" dirty="0" smtClean="0"/>
              <a:t>Вывод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7629" y="1345746"/>
            <a:ext cx="9616713" cy="437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89535" algn="just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того, что мы с вами разобрали, мы можем сказать, что инерция бывает полезной и вредной.  </a:t>
            </a:r>
            <a:r>
              <a:rPr lang="ru-RU" sz="2000" b="1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Самое главное, уметь правильно объяснять наличие инерции </a:t>
            </a:r>
            <a:r>
              <a:rPr lang="ru-RU" sz="2000" b="1" dirty="0" smtClean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 или иных случаях.  </a:t>
            </a:r>
            <a:r>
              <a:rPr lang="ru-RU" sz="2000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надеюсь, </a:t>
            </a:r>
            <a:r>
              <a:rPr lang="ru-RU" sz="2000" dirty="0" smtClean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Вам </a:t>
            </a:r>
            <a:r>
              <a:rPr lang="ru-RU" sz="2000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 интересно,  и многие из вас узнали много нового. </a:t>
            </a:r>
            <a:r>
              <a:rPr lang="ru-RU" sz="2000" dirty="0" smtClean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Нашу </a:t>
            </a:r>
            <a:r>
              <a:rPr lang="ru-RU" sz="2000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встречу мне хочется закончить словами замечательного великого учёного</a:t>
            </a:r>
            <a:r>
              <a:rPr lang="ru-RU" sz="2000" b="1" i="1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Альберта Эйнштейна:</a:t>
            </a:r>
            <a:r>
              <a:rPr lang="ru-RU" sz="2000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«Этот большой мир существует независимо от нас, людей, и стоит перед нами как огромная вечная загадка, доступная, однако, по крайней мере,  отчасти, нашему восприятию и нашему разуму».  </a:t>
            </a:r>
            <a:endParaRPr lang="ru-RU" sz="2000" i="1" dirty="0" smtClean="0">
              <a:solidFill>
                <a:srgbClr val="1C1C1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89535" algn="just">
              <a:lnSpc>
                <a:spcPct val="150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Эту </a:t>
            </a:r>
            <a:r>
              <a:rPr lang="ru-RU" sz="2000" dirty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загадку мы и разгадываем с вами из урока в </a:t>
            </a:r>
            <a:r>
              <a:rPr lang="ru-RU" sz="2000" dirty="0" smtClean="0">
                <a:solidFill>
                  <a:srgbClr val="1C1C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урок!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0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184" y="2724150"/>
            <a:ext cx="8596668" cy="1320800"/>
          </a:xfrm>
        </p:spPr>
        <p:txBody>
          <a:bodyPr/>
          <a:lstStyle/>
          <a:p>
            <a:pPr algn="ctr"/>
            <a:r>
              <a:rPr lang="ru-RU" sz="4400" b="1" dirty="0"/>
              <a:t>Спасибо за внимание!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01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Аристотель об инерции: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981200" y="1428737"/>
            <a:ext cx="3900486" cy="469742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en-US" dirty="0" smtClean="0"/>
              <a:t>“</a:t>
            </a:r>
            <a:r>
              <a:rPr lang="ru-RU" dirty="0" smtClean="0"/>
              <a:t>Всё, что находится в движении, движется благодаря воздействию другого тела</a:t>
            </a:r>
            <a:r>
              <a:rPr lang="en-US" dirty="0" smtClean="0"/>
              <a:t>”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Аристотель 8 век до н.э</a:t>
            </a:r>
          </a:p>
        </p:txBody>
      </p:sp>
      <p:pic>
        <p:nvPicPr>
          <p:cNvPr id="10" name="Содержимое 9" descr="аристотель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2846" y="1600201"/>
            <a:ext cx="3017309" cy="4525963"/>
          </a:xfrm>
        </p:spPr>
      </p:pic>
    </p:spTree>
    <p:extLst>
      <p:ext uri="{BB962C8B-B14F-4D97-AF65-F5344CB8AC3E}">
        <p14:creationId xmlns:p14="http://schemas.microsoft.com/office/powerpoint/2010/main" val="30058526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Галилео Галилей об инерции: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ru-RU" dirty="0" smtClean="0"/>
              <a:t>Если на тело не действуют другие тела, то оно находится в покое, либо движется прямолинейно и равномерно</a:t>
            </a:r>
            <a:r>
              <a:rPr lang="en-US" dirty="0" smtClean="0"/>
              <a:t>“</a:t>
            </a:r>
            <a:endParaRPr lang="ru-RU" dirty="0"/>
          </a:p>
        </p:txBody>
      </p:sp>
      <p:pic>
        <p:nvPicPr>
          <p:cNvPr id="5" name="Содержимое 4" descr="Galileo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67438" y="1571612"/>
            <a:ext cx="4038600" cy="4286280"/>
          </a:xfrm>
        </p:spPr>
      </p:pic>
      <p:sp>
        <p:nvSpPr>
          <p:cNvPr id="4" name="Прямоугольник 3"/>
          <p:cNvSpPr/>
          <p:nvPr/>
        </p:nvSpPr>
        <p:spPr>
          <a:xfrm>
            <a:off x="6167438" y="5974686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Итальянский физик Галилео Галилей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55071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Исаак Ньютон об инерции: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825" y="1428737"/>
            <a:ext cx="5410200" cy="469742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Спустя несколько веков эти выводы дополнил и обобщил в своих трудах </a:t>
            </a:r>
            <a:r>
              <a:rPr lang="ru-RU" dirty="0">
                <a:hlinkClick r:id="rId2"/>
              </a:rPr>
              <a:t>Исаак Ньютон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Данная формулировка Исаака Ньютона про явление инерции известна как </a:t>
            </a:r>
            <a:r>
              <a:rPr lang="ru-RU" b="1" dirty="0"/>
              <a:t>I закон Ньютона.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«Инер­ция — это фи­зи­че­ское яв­ле­ние со­хра­не­ния ско­ро­сти тела по­сто­ян­ной, если на него не дей­ству­ют дру­гие тела или их дей­ствие ском­пен­си­ро­ва­но».</a:t>
            </a:r>
          </a:p>
          <a:p>
            <a:endParaRPr lang="ru-RU" dirty="0"/>
          </a:p>
        </p:txBody>
      </p:sp>
      <p:pic>
        <p:nvPicPr>
          <p:cNvPr id="5" name="Содержимое 4" descr="ньютон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9693" y="1562087"/>
            <a:ext cx="4268007" cy="4268007"/>
          </a:xfrm>
        </p:spPr>
      </p:pic>
      <p:sp>
        <p:nvSpPr>
          <p:cNvPr id="4" name="Прямоугольник 3"/>
          <p:cNvSpPr/>
          <p:nvPr/>
        </p:nvSpPr>
        <p:spPr>
          <a:xfrm>
            <a:off x="9568670" y="69671"/>
            <a:ext cx="2695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Это означает, что, благодаря инерции, тела, находящиеся в покое, продолжают покоиться, а движущиеся продолжают свое движение, пока на них не окажут воздействие внешние силы.</a:t>
            </a:r>
          </a:p>
        </p:txBody>
      </p:sp>
    </p:spTree>
    <p:extLst>
      <p:ext uri="{BB962C8B-B14F-4D97-AF65-F5344CB8AC3E}">
        <p14:creationId xmlns:p14="http://schemas.microsoft.com/office/powerpoint/2010/main" val="415821852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8250" y="692151"/>
            <a:ext cx="8229600" cy="53181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i="1" dirty="0">
                <a:solidFill>
                  <a:srgbClr val="FF3300"/>
                </a:solidFill>
              </a:rPr>
              <a:t>Инерция</a:t>
            </a:r>
            <a:r>
              <a:rPr lang="ru-RU" sz="3600" b="1" i="1" dirty="0"/>
              <a:t> – это явление сохранения скорости тела, если на него не действуют другие тела.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b="1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i="1" dirty="0"/>
              <a:t>Инерция(лат.) означает – неподвижность, бездеятельность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000" i="1" dirty="0"/>
              <a:t>     ( «лень» предметов).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000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000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i="1" dirty="0">
                <a:solidFill>
                  <a:srgbClr val="0000FF"/>
                </a:solidFill>
              </a:rPr>
              <a:t>Инертность – свойство тел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i="1" dirty="0">
                <a:solidFill>
                  <a:srgbClr val="0000FF"/>
                </a:solidFill>
              </a:rPr>
              <a:t> сохранять свою скорость.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000" i="1" dirty="0"/>
              <a:t>  </a:t>
            </a:r>
            <a:endParaRPr lang="en-US" sz="2000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000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000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000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000" i="1" dirty="0"/>
          </a:p>
        </p:txBody>
      </p:sp>
      <p:pic>
        <p:nvPicPr>
          <p:cNvPr id="22531" name="Picture 4" descr="j0345852"/>
          <p:cNvPicPr>
            <a:picLocks noGrp="1"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67850" y="5325270"/>
            <a:ext cx="2233612" cy="1370012"/>
          </a:xfrm>
          <a:noFill/>
        </p:spPr>
      </p:pic>
    </p:spTree>
    <p:extLst>
      <p:ext uri="{BB962C8B-B14F-4D97-AF65-F5344CB8AC3E}">
        <p14:creationId xmlns:p14="http://schemas.microsoft.com/office/powerpoint/2010/main" val="295791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42" y="28575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Где и как проявляется инерция?</a:t>
            </a:r>
            <a:endParaRPr lang="ru-RU" dirty="0"/>
          </a:p>
        </p:txBody>
      </p:sp>
      <p:pic>
        <p:nvPicPr>
          <p:cNvPr id="4" name="Содержимое 3" descr="физи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0" y="1333485"/>
            <a:ext cx="6786610" cy="5089958"/>
          </a:xfrm>
        </p:spPr>
      </p:pic>
    </p:spTree>
    <p:extLst>
      <p:ext uri="{BB962C8B-B14F-4D97-AF65-F5344CB8AC3E}">
        <p14:creationId xmlns:p14="http://schemas.microsoft.com/office/powerpoint/2010/main" val="40750302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584" y="409575"/>
            <a:ext cx="8596668" cy="923925"/>
          </a:xfrm>
        </p:spPr>
        <p:txBody>
          <a:bodyPr/>
          <a:lstStyle/>
          <a:p>
            <a:pPr algn="ctr"/>
            <a:r>
              <a:rPr lang="ru-RU" dirty="0"/>
              <a:t>Где и как проявляется инерция?</a:t>
            </a:r>
          </a:p>
        </p:txBody>
      </p:sp>
      <p:pic>
        <p:nvPicPr>
          <p:cNvPr id="5" name="Содержимое 4" descr="мотоциклист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0" y="1571612"/>
            <a:ext cx="4572000" cy="471490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500174"/>
            <a:ext cx="4038600" cy="4786346"/>
          </a:xfrm>
        </p:spPr>
        <p:txBody>
          <a:bodyPr>
            <a:normAutofit/>
          </a:bodyPr>
          <a:lstStyle/>
          <a:p>
            <a:r>
              <a:rPr lang="ru-RU" dirty="0" smtClean="0"/>
              <a:t>У </a:t>
            </a:r>
            <a:r>
              <a:rPr lang="ru-RU" dirty="0"/>
              <a:t>кого не захватывает дух, например, когда на большой скорости мотоциклист перелетает через проем на другую часть </a:t>
            </a:r>
            <a:r>
              <a:rPr lang="ru-RU" dirty="0" smtClean="0"/>
              <a:t>моста? И </a:t>
            </a:r>
            <a:r>
              <a:rPr lang="ru-RU" dirty="0"/>
              <a:t>немногие знают, что этот трюк возможен только благодаря инерции!</a:t>
            </a:r>
          </a:p>
        </p:txBody>
      </p:sp>
    </p:spTree>
    <p:extLst>
      <p:ext uri="{BB962C8B-B14F-4D97-AF65-F5344CB8AC3E}">
        <p14:creationId xmlns:p14="http://schemas.microsoft.com/office/powerpoint/2010/main" val="84796765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332</TotalTime>
  <Words>1183</Words>
  <Application>Microsoft Office PowerPoint</Application>
  <PresentationFormat>Широкоэкранный</PresentationFormat>
  <Paragraphs>129</Paragraphs>
  <Slides>32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Aharoni</vt:lpstr>
      <vt:lpstr>Arial</vt:lpstr>
      <vt:lpstr>Arial Black</vt:lpstr>
      <vt:lpstr>Calibri</vt:lpstr>
      <vt:lpstr>Impact</vt:lpstr>
      <vt:lpstr>Times New Roman</vt:lpstr>
      <vt:lpstr>Trebuchet MS</vt:lpstr>
      <vt:lpstr>Wingdings</vt:lpstr>
      <vt:lpstr>Wingdings 3</vt:lpstr>
      <vt:lpstr>Аспект</vt:lpstr>
      <vt:lpstr>Дистанционное занятие по теме: «Инерция»</vt:lpstr>
      <vt:lpstr>Цель, задачи урока</vt:lpstr>
      <vt:lpstr>Инерция</vt:lpstr>
      <vt:lpstr>Аристотель об инерции:</vt:lpstr>
      <vt:lpstr>Галилео Галилей об инерции:</vt:lpstr>
      <vt:lpstr>Исаак Ньютон об инерции:</vt:lpstr>
      <vt:lpstr>Презентация PowerPoint</vt:lpstr>
      <vt:lpstr>Где и как проявляется инерция?</vt:lpstr>
      <vt:lpstr>Где и как проявляется инерция?</vt:lpstr>
      <vt:lpstr>Разогнавшись перед прыжком, мы предоставляем инерции перенести нас через препятствие. </vt:lpstr>
      <vt:lpstr>Где и как проявляется инерция?</vt:lpstr>
      <vt:lpstr>Без инерции не было бы многих видов спорта!</vt:lpstr>
      <vt:lpstr>Стрелы из лука, снаряды из пушки и пули из ружья летят по инерции.</vt:lpstr>
      <vt:lpstr>Инерция не даст автомобилю затормозить сразу!</vt:lpstr>
      <vt:lpstr>При взаимодействии оба тела меняют свою скорость.</vt:lpstr>
      <vt:lpstr>Презентация PowerPoint</vt:lpstr>
      <vt:lpstr>1. Водитель микроавтобуса, увидев стоящий на дороге автомобиль, нажал на тормоза, но не избежал столкновения. Объясните, почему?</vt:lpstr>
      <vt:lpstr>Презентация PowerPoint</vt:lpstr>
      <vt:lpstr>Презентация PowerPoint</vt:lpstr>
      <vt:lpstr>4. Объясните назначение ремней безопасности в автомобиле</vt:lpstr>
      <vt:lpstr>5. Что произойдёт, если человек подскользнётся?</vt:lpstr>
      <vt:lpstr>6.Какой из этих грузовиков начинает движение? Почему?</vt:lpstr>
      <vt:lpstr>А знаете ли вы, что…</vt:lpstr>
      <vt:lpstr>Проявление инерции</vt:lpstr>
      <vt:lpstr>Принцип работы инерционных машинок</vt:lpstr>
      <vt:lpstr>Домашнее задание</vt:lpstr>
      <vt:lpstr>Мастер-класс: создание инерционной машины на «резинкомоторе»</vt:lpstr>
      <vt:lpstr>Мастер-класс: создание инерционной машины на «резинкомоторе»</vt:lpstr>
      <vt:lpstr>МК: создание инерционной машины на «резинкомоторе»</vt:lpstr>
      <vt:lpstr>МК: создание инерционной машины на «резинкомоторе»</vt:lpstr>
      <vt:lpstr>Вывод</vt:lpstr>
      <vt:lpstr>Спасибо за внимание! </vt:lpstr>
    </vt:vector>
  </TitlesOfParts>
  <Company>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занятия: Инерция</dc:title>
  <dc:creator>Администратор</dc:creator>
  <cp:lastModifiedBy>Администратор</cp:lastModifiedBy>
  <cp:revision>84</cp:revision>
  <dcterms:created xsi:type="dcterms:W3CDTF">2020-05-05T08:12:26Z</dcterms:created>
  <dcterms:modified xsi:type="dcterms:W3CDTF">2020-08-17T15:45:16Z</dcterms:modified>
</cp:coreProperties>
</file>