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media1.mov" ContentType="video/unknown"/>
  <Override PartName="/ppt/media/media2.mov" ContentType="video/unknown"/>
  <Override PartName="/ppt/media/media1.mp4" ContentType="video/unknown"/>
  <Override PartName="/ppt/media/image2.jpeg" ContentType="image/jpeg"/>
  <Override PartName="/ppt/media/media2.mp4" ContentType="video/unknown"/>
  <Override PartName="/ppt/media/media3.mp4" ContentType="vide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 b="def" i="def"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2" name="Уровень текста 1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21" name="Уровень текста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0" name="Уровень текста 1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39" name="Уровень текста 1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48" name="Уровень текста 1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/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5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5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73" name="Уровень текста 1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/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83" name="Рисунок 2"/>
          <p:cNvSpPr/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Уровень текста 1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3" name="Уровень текста 1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/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2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video" Target="../media/media2.mp4"/><Relationship Id="rId4" Type="http://schemas.microsoft.com/office/2007/relationships/media" Target="../media/media2.mp4"/><Relationship Id="rId5" Type="http://schemas.openxmlformats.org/officeDocument/2006/relationships/image" Target="../media/image12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3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video" Target="../media/media3.mp4"/><Relationship Id="rId4" Type="http://schemas.microsoft.com/office/2007/relationships/media" Target="../media/media3.mp4"/><Relationship Id="rId5" Type="http://schemas.openxmlformats.org/officeDocument/2006/relationships/image" Target="../media/image14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5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video" Target="../media/media1.mov"/><Relationship Id="rId4" Type="http://schemas.microsoft.com/office/2007/relationships/media" Target="../media/media1.mov"/><Relationship Id="rId5" Type="http://schemas.openxmlformats.org/officeDocument/2006/relationships/image" Target="../media/image8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video" Target="../media/media2.mov"/><Relationship Id="rId4" Type="http://schemas.microsoft.com/office/2007/relationships/media" Target="../media/media2.mov"/><Relationship Id="rId5" Type="http://schemas.openxmlformats.org/officeDocument/2006/relationships/image" Target="../media/image9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video" Target="../media/media1.mp4"/><Relationship Id="rId4" Type="http://schemas.microsoft.com/office/2007/relationships/media" Target="../media/media1.mp4"/><Relationship Id="rId5" Type="http://schemas.openxmlformats.org/officeDocument/2006/relationships/image" Target="../media/image10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Рисунок 3" descr="Рисунок 3"/>
          <p:cNvPicPr>
            <a:picLocks noChangeAspect="1"/>
          </p:cNvPicPr>
          <p:nvPr/>
        </p:nvPicPr>
        <p:blipFill>
          <a:blip r:embed="rId2">
            <a:extLst/>
          </a:blip>
          <a:srcRect l="0" t="0" r="12169" b="0"/>
          <a:stretch>
            <a:fillRect/>
          </a:stretch>
        </p:blipFill>
        <p:spPr>
          <a:xfrm>
            <a:off x="-1" y="-33051"/>
            <a:ext cx="12192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Объект 2"/>
          <p:cNvSpPr txBox="1"/>
          <p:nvPr>
            <p:ph type="body" sz="half" idx="1"/>
          </p:nvPr>
        </p:nvSpPr>
        <p:spPr>
          <a:xfrm>
            <a:off x="4450812" y="2247440"/>
            <a:ext cx="6962662" cy="330506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</p:spPr>
        <p:txBody>
          <a:bodyPr/>
          <a:lstStyle>
            <a:lvl1pPr marL="0" indent="0" algn="ctr" defTabSz="804672">
              <a:spcBef>
                <a:spcPts val="800"/>
              </a:spcBef>
              <a:buSzTx/>
              <a:buNone/>
              <a:defRPr b="1" sz="6336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Интервью как жанр журналистики</a:t>
            </a:r>
          </a:p>
        </p:txBody>
      </p:sp>
      <p:pic>
        <p:nvPicPr>
          <p:cNvPr id="96" name="Объект 5" descr="Объект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65611" y="-33051"/>
            <a:ext cx="8226389" cy="17001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Заголовок 1"/>
          <p:cNvSpPr txBox="1"/>
          <p:nvPr>
            <p:ph type="title"/>
          </p:nvPr>
        </p:nvSpPr>
        <p:spPr>
          <a:xfrm>
            <a:off x="2346592" y="365124"/>
            <a:ext cx="8394853" cy="146050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algn="ctr">
              <a:defRPr b="1" sz="54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Восприятие журналиста</a:t>
            </a:r>
          </a:p>
        </p:txBody>
      </p:sp>
      <p:sp>
        <p:nvSpPr>
          <p:cNvPr id="140" name="Объект 2"/>
          <p:cNvSpPr txBox="1"/>
          <p:nvPr>
            <p:ph type="body" idx="1"/>
          </p:nvPr>
        </p:nvSpPr>
        <p:spPr>
          <a:xfrm>
            <a:off x="2346592" y="1825624"/>
            <a:ext cx="8394853" cy="448627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/>
          <a:p>
            <a:pPr marL="0" indent="0" algn="ctr">
              <a:buSzTx/>
              <a:buNone/>
              <a:defRPr b="1">
                <a:latin typeface="Garamond"/>
                <a:ea typeface="Garamond"/>
                <a:cs typeface="Garamond"/>
                <a:sym typeface="Garamond"/>
              </a:defRPr>
            </a:pPr>
            <a:r>
              <a:t>Первое впечатление</a:t>
            </a:r>
          </a:p>
          <a:p>
            <a:pPr marL="514350" indent="-514350" algn="ctr">
              <a:buFontTx/>
              <a:buAutoNum type="arabicPeriod" startAt="1"/>
              <a:defRPr b="1">
                <a:latin typeface="Garamond"/>
                <a:ea typeface="Garamond"/>
                <a:cs typeface="Garamond"/>
                <a:sym typeface="Garamond"/>
              </a:defRPr>
            </a:pPr>
            <a:r>
              <a:t>Прическа</a:t>
            </a:r>
          </a:p>
          <a:p>
            <a:pPr marL="514350" indent="-514350" algn="ctr">
              <a:buFontTx/>
              <a:buAutoNum type="arabicPeriod" startAt="1"/>
              <a:defRPr b="1">
                <a:latin typeface="Garamond"/>
                <a:ea typeface="Garamond"/>
                <a:cs typeface="Garamond"/>
                <a:sym typeface="Garamond"/>
              </a:defRPr>
            </a:pPr>
            <a:r>
              <a:t>Глаза</a:t>
            </a:r>
          </a:p>
          <a:p>
            <a:pPr marL="514350" indent="-514350" algn="ctr">
              <a:buFontTx/>
              <a:buAutoNum type="arabicPeriod" startAt="1"/>
              <a:defRPr b="1">
                <a:latin typeface="Garamond"/>
                <a:ea typeface="Garamond"/>
                <a:cs typeface="Garamond"/>
                <a:sym typeface="Garamond"/>
              </a:defRPr>
            </a:pPr>
            <a:r>
              <a:t>Улыбка</a:t>
            </a:r>
          </a:p>
          <a:p>
            <a:pPr marL="514350" indent="-514350" algn="ctr">
              <a:buFontTx/>
              <a:buAutoNum type="arabicPeriod" startAt="1"/>
              <a:defRPr b="1">
                <a:latin typeface="Garamond"/>
                <a:ea typeface="Garamond"/>
                <a:cs typeface="Garamond"/>
                <a:sym typeface="Garamond"/>
              </a:defRPr>
            </a:pPr>
            <a:r>
              <a:t>Манеры поведения</a:t>
            </a:r>
          </a:p>
          <a:p>
            <a:pPr marL="514350" indent="-514350" algn="ctr">
              <a:buFontTx/>
              <a:buAutoNum type="arabicPeriod" startAt="1"/>
              <a:defRPr b="1">
                <a:latin typeface="Garamond"/>
                <a:ea typeface="Garamond"/>
                <a:cs typeface="Garamond"/>
                <a:sym typeface="Garamond"/>
              </a:defRPr>
            </a:pPr>
            <a:r>
              <a:t>Жесты</a:t>
            </a:r>
          </a:p>
          <a:p>
            <a:pPr marL="514350" indent="-514350" algn="ctr">
              <a:buFontTx/>
              <a:buAutoNum type="arabicPeriod" startAt="1"/>
              <a:defRPr b="1">
                <a:latin typeface="Garamond"/>
                <a:ea typeface="Garamond"/>
                <a:cs typeface="Garamond"/>
                <a:sym typeface="Garamond"/>
              </a:defRPr>
            </a:pPr>
            <a:r>
              <a:t>Походка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Заголовок 1"/>
          <p:cNvSpPr txBox="1"/>
          <p:nvPr>
            <p:ph type="title"/>
          </p:nvPr>
        </p:nvSpPr>
        <p:spPr>
          <a:xfrm>
            <a:off x="2346592" y="365124"/>
            <a:ext cx="8394853" cy="146050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algn="ctr">
              <a:defRPr b="1" sz="54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Виды интервью</a:t>
            </a:r>
          </a:p>
        </p:txBody>
      </p:sp>
      <p:sp>
        <p:nvSpPr>
          <p:cNvPr id="144" name="Объект 2"/>
          <p:cNvSpPr txBox="1"/>
          <p:nvPr>
            <p:ph type="body" idx="1"/>
          </p:nvPr>
        </p:nvSpPr>
        <p:spPr>
          <a:xfrm>
            <a:off x="2346592" y="1825624"/>
            <a:ext cx="8394853" cy="448627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/>
          <a:p>
            <a:pPr marL="0" indent="0" algn="ctr">
              <a:buSzTx/>
              <a:buNone/>
              <a:defRPr b="1" sz="3200">
                <a:latin typeface="Garamond"/>
                <a:ea typeface="Garamond"/>
                <a:cs typeface="Garamond"/>
                <a:sym typeface="Garamond"/>
              </a:defRPr>
            </a:pPr>
            <a:r>
              <a:t>Информационное — сбор данных по новостям. </a:t>
            </a:r>
          </a:p>
          <a:p>
            <a:pPr marL="0" indent="0" algn="ctr">
              <a:buSzTx/>
              <a:buNone/>
              <a:defRPr b="1" sz="3200">
                <a:latin typeface="Garamond"/>
                <a:ea typeface="Garamond"/>
                <a:cs typeface="Garamond"/>
                <a:sym typeface="Garamond"/>
              </a:defRPr>
            </a:pPr>
            <a:r>
              <a:t>Например, что, где и когда происходит. </a:t>
            </a:r>
          </a:p>
        </p:txBody>
      </p:sp>
      <p:pic>
        <p:nvPicPr>
          <p:cNvPr id="145" name="Рисунок 5" descr="Рисунок 5"/>
          <p:cNvPicPr>
            <a:picLocks noChangeAspect="1"/>
          </p:cNvPicPr>
          <p:nvPr/>
        </p:nvPicPr>
        <p:blipFill>
          <a:blip r:embed="rId3">
            <a:extLst/>
          </a:blip>
          <a:srcRect l="6237" t="26987" r="35826" b="8113"/>
          <a:stretch>
            <a:fillRect/>
          </a:stretch>
        </p:blipFill>
        <p:spPr>
          <a:xfrm>
            <a:off x="4505899" y="3361082"/>
            <a:ext cx="4296577" cy="29508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Заголовок 1"/>
          <p:cNvSpPr txBox="1"/>
          <p:nvPr>
            <p:ph type="title"/>
          </p:nvPr>
        </p:nvSpPr>
        <p:spPr>
          <a:xfrm>
            <a:off x="2346592" y="365124"/>
            <a:ext cx="8394853" cy="146050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algn="ctr">
              <a:defRPr b="1" sz="54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Виды интервью</a:t>
            </a:r>
          </a:p>
        </p:txBody>
      </p:sp>
      <p:sp>
        <p:nvSpPr>
          <p:cNvPr id="149" name="Объект 2"/>
          <p:cNvSpPr txBox="1"/>
          <p:nvPr>
            <p:ph type="body" idx="1"/>
          </p:nvPr>
        </p:nvSpPr>
        <p:spPr>
          <a:xfrm>
            <a:off x="2346592" y="1825624"/>
            <a:ext cx="8394853" cy="448627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 algn="ctr">
              <a:buSzTx/>
              <a:buNone/>
              <a:defRPr b="1" sz="40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Аналитическое — выявляет важную социальную проблему с последующим анализом фактов. Тут важно мнение эксперта по данным вопросам. Например, «почему?», «каким образом?», «что это значит?»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Заголовок 1"/>
          <p:cNvSpPr txBox="1"/>
          <p:nvPr>
            <p:ph type="title"/>
          </p:nvPr>
        </p:nvSpPr>
        <p:spPr>
          <a:xfrm>
            <a:off x="2346592" y="365124"/>
            <a:ext cx="8394853" cy="146050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algn="ctr">
              <a:defRPr b="1" sz="54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Виды интервью</a:t>
            </a:r>
          </a:p>
        </p:txBody>
      </p:sp>
      <p:sp>
        <p:nvSpPr>
          <p:cNvPr id="153" name="Объект 2"/>
          <p:cNvSpPr txBox="1"/>
          <p:nvPr>
            <p:ph type="body" idx="1"/>
          </p:nvPr>
        </p:nvSpPr>
        <p:spPr>
          <a:xfrm>
            <a:off x="2346592" y="1825623"/>
            <a:ext cx="8394853" cy="448627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 algn="ctr">
              <a:buSzTx/>
              <a:buNone/>
              <a:defRPr b="1" sz="40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Блиц интервью — очень короткое интервью (2 — 3 минуты), которое проводится сразу после какого-то события. </a:t>
            </a:r>
          </a:p>
        </p:txBody>
      </p:sp>
      <p:pic>
        <p:nvPicPr>
          <p:cNvPr id="154" name="Рисунок 5" descr="Рисунок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56518" y="4219461"/>
            <a:ext cx="3738335" cy="19416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Заголовок 1"/>
          <p:cNvSpPr txBox="1"/>
          <p:nvPr>
            <p:ph type="title"/>
          </p:nvPr>
        </p:nvSpPr>
        <p:spPr>
          <a:xfrm>
            <a:off x="2346592" y="365124"/>
            <a:ext cx="8394853" cy="146050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algn="ctr">
              <a:defRPr b="1" sz="54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Виды интервью</a:t>
            </a:r>
          </a:p>
        </p:txBody>
      </p:sp>
      <p:pic>
        <p:nvPicPr>
          <p:cNvPr id="158" name="videoplayback (6)" descr="videoplayback (6)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346592" y="1825623"/>
            <a:ext cx="8394853" cy="48278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89" fill="hold"/>
                                        <p:tgtEl>
                                          <p:spTgt spid="1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1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11" fill="hold" display="0">
                  <p:stCondLst>
                    <p:cond delay="indefinite"/>
                  </p:stCondLst>
                </p:cTn>
                <p:tgtEl>
                  <p:spTgt spid="158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Заголовок 1"/>
          <p:cNvSpPr txBox="1"/>
          <p:nvPr>
            <p:ph type="title"/>
          </p:nvPr>
        </p:nvSpPr>
        <p:spPr>
          <a:xfrm>
            <a:off x="2346592" y="365124"/>
            <a:ext cx="8394853" cy="146050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algn="ctr">
              <a:defRPr b="1" sz="54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Виды интервью</a:t>
            </a:r>
          </a:p>
        </p:txBody>
      </p:sp>
      <p:sp>
        <p:nvSpPr>
          <p:cNvPr id="162" name="Объект 2"/>
          <p:cNvSpPr txBox="1"/>
          <p:nvPr>
            <p:ph type="body" idx="1"/>
          </p:nvPr>
        </p:nvSpPr>
        <p:spPr>
          <a:xfrm>
            <a:off x="2346592" y="1825624"/>
            <a:ext cx="8394853" cy="448627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 algn="ctr">
              <a:buSzTx/>
              <a:buNone/>
              <a:defRPr b="1" sz="36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Оперативное —осуществляется сбор мнений по узкой теме. Вопросы тут для разных спикеров одинаковые</a:t>
            </a:r>
          </a:p>
        </p:txBody>
      </p:sp>
      <p:pic>
        <p:nvPicPr>
          <p:cNvPr id="163" name="Рисунок 3" descr="Рисунок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36055" y="3556611"/>
            <a:ext cx="4753779" cy="2674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Заголовок 1"/>
          <p:cNvSpPr txBox="1"/>
          <p:nvPr>
            <p:ph type="title"/>
          </p:nvPr>
        </p:nvSpPr>
        <p:spPr>
          <a:xfrm>
            <a:off x="2346592" y="365124"/>
            <a:ext cx="8394853" cy="146050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algn="ctr">
              <a:defRPr b="1" sz="54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Виды интервью</a:t>
            </a:r>
          </a:p>
        </p:txBody>
      </p:sp>
      <p:pic>
        <p:nvPicPr>
          <p:cNvPr id="167" name="videoplayback (8)" descr="videoplayback (8)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346591" y="1825623"/>
            <a:ext cx="8394853" cy="44862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610" fill="hold"/>
                                        <p:tgtEl>
                                          <p:spTgt spid="1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1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11" fill="hold" display="0">
                  <p:stCondLst>
                    <p:cond delay="indefinite"/>
                  </p:stCondLst>
                </p:cTn>
                <p:tgtEl>
                  <p:spTgt spid="167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Заголовок 1"/>
          <p:cNvSpPr txBox="1"/>
          <p:nvPr>
            <p:ph type="title"/>
          </p:nvPr>
        </p:nvSpPr>
        <p:spPr>
          <a:xfrm>
            <a:off x="2346592" y="365124"/>
            <a:ext cx="8394853" cy="146050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algn="ctr">
              <a:defRPr b="1" sz="54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Виды интервью</a:t>
            </a:r>
          </a:p>
        </p:txBody>
      </p:sp>
      <p:sp>
        <p:nvSpPr>
          <p:cNvPr id="171" name="Объект 2"/>
          <p:cNvSpPr txBox="1"/>
          <p:nvPr>
            <p:ph type="body" idx="1"/>
          </p:nvPr>
        </p:nvSpPr>
        <p:spPr>
          <a:xfrm>
            <a:off x="2346592" y="1825624"/>
            <a:ext cx="8394853" cy="448627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 algn="ctr">
              <a:buSzTx/>
              <a:buNone/>
              <a:defRPr b="1" sz="36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Портрет — персональное интервью с одним известным героем для раскрытия его качеств. Человек как-то проявил себя в общественной жизни. Поэтому нам при помощи вопросов и ответов нужно раскрыть детали, которые сформируют индивидуальность героя.</a:t>
            </a:r>
          </a:p>
        </p:txBody>
      </p:sp>
      <p:pic>
        <p:nvPicPr>
          <p:cNvPr id="172" name="Рисунок 5" descr="Рисунок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9031" y="4847421"/>
            <a:ext cx="2999021" cy="20105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Рисунок 3" descr="Рисунок 3"/>
          <p:cNvPicPr>
            <a:picLocks noChangeAspect="1"/>
          </p:cNvPicPr>
          <p:nvPr/>
        </p:nvPicPr>
        <p:blipFill>
          <a:blip r:embed="rId2">
            <a:extLst/>
          </a:blip>
          <a:srcRect l="0" t="0" r="12169" b="0"/>
          <a:stretch>
            <a:fillRect/>
          </a:stretch>
        </p:blipFill>
        <p:spPr>
          <a:xfrm>
            <a:off x="-1" y="-33051"/>
            <a:ext cx="12192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Объект 2"/>
          <p:cNvSpPr txBox="1"/>
          <p:nvPr>
            <p:ph type="body" sz="half" idx="1"/>
          </p:nvPr>
        </p:nvSpPr>
        <p:spPr>
          <a:xfrm>
            <a:off x="4450812" y="2247440"/>
            <a:ext cx="6962662" cy="330506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</p:spPr>
        <p:txBody>
          <a:bodyPr/>
          <a:lstStyle>
            <a:lvl1pPr marL="0" indent="0" algn="ctr" defTabSz="804672">
              <a:spcBef>
                <a:spcPts val="800"/>
              </a:spcBef>
              <a:buSzTx/>
              <a:buNone/>
              <a:defRPr b="1" sz="6336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Интервью как жанр журналистики</a:t>
            </a:r>
          </a:p>
        </p:txBody>
      </p:sp>
      <p:pic>
        <p:nvPicPr>
          <p:cNvPr id="176" name="Объект 5" descr="Объект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65611" y="-33051"/>
            <a:ext cx="8226389" cy="17001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Заголовок 1"/>
          <p:cNvSpPr txBox="1"/>
          <p:nvPr>
            <p:ph type="title"/>
          </p:nvPr>
        </p:nvSpPr>
        <p:spPr>
          <a:xfrm>
            <a:off x="2346592" y="365124"/>
            <a:ext cx="8394853" cy="146050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algn="ctr">
              <a:defRPr b="1" sz="48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Квадрат успешного интервью</a:t>
            </a:r>
          </a:p>
        </p:txBody>
      </p:sp>
      <p:sp>
        <p:nvSpPr>
          <p:cNvPr id="180" name="Объект 2"/>
          <p:cNvSpPr txBox="1"/>
          <p:nvPr>
            <p:ph type="body" idx="1"/>
          </p:nvPr>
        </p:nvSpPr>
        <p:spPr>
          <a:xfrm>
            <a:off x="2346592" y="1825623"/>
            <a:ext cx="8394853" cy="448627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/>
          <a:p>
            <a:pPr marL="0" indent="0" algn="ctr">
              <a:buSzTx/>
              <a:buNone/>
              <a:defRPr b="1" sz="3600">
                <a:latin typeface="Garamond"/>
                <a:ea typeface="Garamond"/>
                <a:cs typeface="Garamond"/>
                <a:sym typeface="Garamond"/>
              </a:defRPr>
            </a:pPr>
          </a:p>
        </p:txBody>
      </p:sp>
      <p:grpSp>
        <p:nvGrpSpPr>
          <p:cNvPr id="187" name="Багетная рамка 3"/>
          <p:cNvGrpSpPr/>
          <p:nvPr/>
        </p:nvGrpSpPr>
        <p:grpSpPr>
          <a:xfrm>
            <a:off x="5403772" y="2941503"/>
            <a:ext cx="1795749" cy="1597447"/>
            <a:chOff x="0" y="0"/>
            <a:chExt cx="1795748" cy="1597446"/>
          </a:xfrm>
        </p:grpSpPr>
        <p:sp>
          <p:nvSpPr>
            <p:cNvPr id="181" name="Прямоугольник"/>
            <p:cNvSpPr/>
            <p:nvPr/>
          </p:nvSpPr>
          <p:spPr>
            <a:xfrm>
              <a:off x="0" y="-1"/>
              <a:ext cx="1795748" cy="1597448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2" name="Фигура"/>
            <p:cNvSpPr/>
            <p:nvPr/>
          </p:nvSpPr>
          <p:spPr>
            <a:xfrm>
              <a:off x="0" y="-1"/>
              <a:ext cx="1795748" cy="1996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19198" y="21600"/>
                  </a:lnTo>
                  <a:lnTo>
                    <a:pt x="2402" y="21600"/>
                  </a:ln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3" name="Фигура"/>
            <p:cNvSpPr/>
            <p:nvPr/>
          </p:nvSpPr>
          <p:spPr>
            <a:xfrm>
              <a:off x="0" y="1397764"/>
              <a:ext cx="1795748" cy="1996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402" y="0"/>
                  </a:lnTo>
                  <a:lnTo>
                    <a:pt x="19198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4" name="Фигура"/>
            <p:cNvSpPr/>
            <p:nvPr/>
          </p:nvSpPr>
          <p:spPr>
            <a:xfrm>
              <a:off x="-1" y="-1"/>
              <a:ext cx="199682" cy="15974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2700"/>
                  </a:lnTo>
                  <a:lnTo>
                    <a:pt x="21600" y="189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5" name="Фигура"/>
            <p:cNvSpPr/>
            <p:nvPr/>
          </p:nvSpPr>
          <p:spPr>
            <a:xfrm>
              <a:off x="1596067" y="-1"/>
              <a:ext cx="199682" cy="15974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18900"/>
                  </a:lnTo>
                  <a:lnTo>
                    <a:pt x="0" y="2700"/>
                  </a:ln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6" name="Фигура"/>
            <p:cNvSpPr/>
            <p:nvPr/>
          </p:nvSpPr>
          <p:spPr>
            <a:xfrm>
              <a:off x="0" y="-1"/>
              <a:ext cx="1795748" cy="15974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2402" y="2700"/>
                  </a:moveTo>
                  <a:lnTo>
                    <a:pt x="19198" y="2700"/>
                  </a:lnTo>
                  <a:lnTo>
                    <a:pt x="19198" y="18900"/>
                  </a:lnTo>
                  <a:lnTo>
                    <a:pt x="2402" y="18900"/>
                  </a:lnTo>
                  <a:close/>
                  <a:moveTo>
                    <a:pt x="0" y="0"/>
                  </a:moveTo>
                  <a:lnTo>
                    <a:pt x="2402" y="2700"/>
                  </a:lnTo>
                  <a:moveTo>
                    <a:pt x="0" y="21600"/>
                  </a:moveTo>
                  <a:lnTo>
                    <a:pt x="2402" y="18900"/>
                  </a:lnTo>
                  <a:moveTo>
                    <a:pt x="21600" y="0"/>
                  </a:moveTo>
                  <a:lnTo>
                    <a:pt x="19198" y="2700"/>
                  </a:lnTo>
                  <a:moveTo>
                    <a:pt x="21600" y="21600"/>
                  </a:moveTo>
                  <a:lnTo>
                    <a:pt x="19198" y="18900"/>
                  </a:lnTo>
                </a:path>
              </a:pathLst>
            </a:custGeom>
            <a:noFill/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90" name="Прямоугольник 5"/>
          <p:cNvGrpSpPr/>
          <p:nvPr/>
        </p:nvGrpSpPr>
        <p:grpSpPr>
          <a:xfrm>
            <a:off x="4869455" y="1825623"/>
            <a:ext cx="3018623" cy="1027747"/>
            <a:chOff x="0" y="0"/>
            <a:chExt cx="3018621" cy="1027745"/>
          </a:xfrm>
        </p:grpSpPr>
        <p:sp>
          <p:nvSpPr>
            <p:cNvPr id="188" name="Прямоугольник"/>
            <p:cNvSpPr/>
            <p:nvPr/>
          </p:nvSpPr>
          <p:spPr>
            <a:xfrm>
              <a:off x="0" y="0"/>
              <a:ext cx="3018622" cy="1027746"/>
            </a:xfrm>
            <a:prstGeom prst="rect">
              <a:avLst/>
            </a:prstGeom>
            <a:solidFill>
              <a:schemeClr val="accent1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pPr>
            </a:p>
          </p:txBody>
        </p:sp>
        <p:sp>
          <p:nvSpPr>
            <p:cNvPr id="189" name="Определение цели интервью"/>
            <p:cNvSpPr txBox="1"/>
            <p:nvPr/>
          </p:nvSpPr>
          <p:spPr>
            <a:xfrm>
              <a:off x="45720" y="112553"/>
              <a:ext cx="2927183" cy="802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0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pPr/>
              <a:r>
                <a:t>Определение цели интервью</a:t>
              </a:r>
            </a:p>
          </p:txBody>
        </p:sp>
      </p:grpSp>
      <p:grpSp>
        <p:nvGrpSpPr>
          <p:cNvPr id="193" name="Прямоугольник 6"/>
          <p:cNvGrpSpPr/>
          <p:nvPr/>
        </p:nvGrpSpPr>
        <p:grpSpPr>
          <a:xfrm>
            <a:off x="2718410" y="2941504"/>
            <a:ext cx="2313545" cy="1652530"/>
            <a:chOff x="0" y="0"/>
            <a:chExt cx="2313543" cy="1652529"/>
          </a:xfrm>
        </p:grpSpPr>
        <p:sp>
          <p:nvSpPr>
            <p:cNvPr id="191" name="Прямоугольник"/>
            <p:cNvSpPr/>
            <p:nvPr/>
          </p:nvSpPr>
          <p:spPr>
            <a:xfrm>
              <a:off x="-1" y="0"/>
              <a:ext cx="2313545" cy="1652530"/>
            </a:xfrm>
            <a:prstGeom prst="rect">
              <a:avLst/>
            </a:prstGeom>
            <a:solidFill>
              <a:schemeClr val="accent1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pPr>
            </a:p>
          </p:txBody>
        </p:sp>
        <p:sp>
          <p:nvSpPr>
            <p:cNvPr id="192" name="Изучение собеседника"/>
            <p:cNvSpPr txBox="1"/>
            <p:nvPr/>
          </p:nvSpPr>
          <p:spPr>
            <a:xfrm>
              <a:off x="45719" y="424944"/>
              <a:ext cx="2222105" cy="802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0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pPr/>
              <a:r>
                <a:t>Изучение собеседника</a:t>
              </a:r>
            </a:p>
          </p:txBody>
        </p:sp>
      </p:grpSp>
      <p:grpSp>
        <p:nvGrpSpPr>
          <p:cNvPr id="196" name="Прямоугольник 7"/>
          <p:cNvGrpSpPr/>
          <p:nvPr/>
        </p:nvGrpSpPr>
        <p:grpSpPr>
          <a:xfrm>
            <a:off x="7987228" y="2853369"/>
            <a:ext cx="2473287" cy="1740665"/>
            <a:chOff x="0" y="0"/>
            <a:chExt cx="2473286" cy="1740664"/>
          </a:xfrm>
        </p:grpSpPr>
        <p:sp>
          <p:nvSpPr>
            <p:cNvPr id="194" name="Прямоугольник"/>
            <p:cNvSpPr/>
            <p:nvPr/>
          </p:nvSpPr>
          <p:spPr>
            <a:xfrm>
              <a:off x="-1" y="0"/>
              <a:ext cx="2473288" cy="1740665"/>
            </a:xfrm>
            <a:prstGeom prst="rect">
              <a:avLst/>
            </a:prstGeom>
            <a:solidFill>
              <a:schemeClr val="accent1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pPr>
            </a:p>
          </p:txBody>
        </p:sp>
        <p:sp>
          <p:nvSpPr>
            <p:cNvPr id="195" name="Изучение темы интервью"/>
            <p:cNvSpPr txBox="1"/>
            <p:nvPr/>
          </p:nvSpPr>
          <p:spPr>
            <a:xfrm>
              <a:off x="45719" y="469012"/>
              <a:ext cx="2381848" cy="802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0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pPr/>
              <a:r>
                <a:t>Изучение темы интервью</a:t>
              </a:r>
            </a:p>
          </p:txBody>
        </p:sp>
      </p:grpSp>
      <p:grpSp>
        <p:nvGrpSpPr>
          <p:cNvPr id="199" name="Прямоугольник 8"/>
          <p:cNvGrpSpPr/>
          <p:nvPr/>
        </p:nvGrpSpPr>
        <p:grpSpPr>
          <a:xfrm>
            <a:off x="5031954" y="4825388"/>
            <a:ext cx="2856124" cy="1200840"/>
            <a:chOff x="0" y="0"/>
            <a:chExt cx="2856122" cy="1200839"/>
          </a:xfrm>
        </p:grpSpPr>
        <p:sp>
          <p:nvSpPr>
            <p:cNvPr id="197" name="Прямоугольник"/>
            <p:cNvSpPr/>
            <p:nvPr/>
          </p:nvSpPr>
          <p:spPr>
            <a:xfrm>
              <a:off x="0" y="-1"/>
              <a:ext cx="2856123" cy="1200841"/>
            </a:xfrm>
            <a:prstGeom prst="rect">
              <a:avLst/>
            </a:prstGeom>
            <a:solidFill>
              <a:schemeClr val="accent1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pPr>
            </a:p>
          </p:txBody>
        </p:sp>
        <p:sp>
          <p:nvSpPr>
            <p:cNvPr id="198" name="Составление вопросов"/>
            <p:cNvSpPr txBox="1"/>
            <p:nvPr/>
          </p:nvSpPr>
          <p:spPr>
            <a:xfrm>
              <a:off x="45720" y="199099"/>
              <a:ext cx="2764684" cy="802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0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pPr/>
              <a:r>
                <a:t>Составление вопросов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Заголовок 1"/>
          <p:cNvSpPr txBox="1"/>
          <p:nvPr>
            <p:ph type="title"/>
          </p:nvPr>
        </p:nvSpPr>
        <p:spPr>
          <a:xfrm>
            <a:off x="2346592" y="365124"/>
            <a:ext cx="8394853" cy="146050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algn="ctr">
              <a:defRPr b="1" sz="54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Интервью</a:t>
            </a:r>
          </a:p>
        </p:txBody>
      </p:sp>
      <p:sp>
        <p:nvSpPr>
          <p:cNvPr id="100" name="Объект 2"/>
          <p:cNvSpPr txBox="1"/>
          <p:nvPr>
            <p:ph type="body" idx="1"/>
          </p:nvPr>
        </p:nvSpPr>
        <p:spPr>
          <a:xfrm>
            <a:off x="2346592" y="1825624"/>
            <a:ext cx="8394853" cy="448627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 algn="ctr">
              <a:buSzTx/>
              <a:buNone/>
              <a:defRPr b="1" sz="40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беседа журналиста с кем-либо для получения информации или комментария по общественно-значимым вопросам</a:t>
            </a:r>
          </a:p>
        </p:txBody>
      </p:sp>
      <p:pic>
        <p:nvPicPr>
          <p:cNvPr id="101" name="Рисунок 3" descr="Рисунок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01447" y="4239007"/>
            <a:ext cx="3685142" cy="20728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Заголовок 1"/>
          <p:cNvSpPr txBox="1"/>
          <p:nvPr>
            <p:ph type="title"/>
          </p:nvPr>
        </p:nvSpPr>
        <p:spPr>
          <a:xfrm>
            <a:off x="2346592" y="365124"/>
            <a:ext cx="8394853" cy="146050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algn="ctr">
              <a:defRPr b="1" sz="54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Цель интервью</a:t>
            </a:r>
          </a:p>
        </p:txBody>
      </p:sp>
      <p:sp>
        <p:nvSpPr>
          <p:cNvPr id="203" name="Объект 2"/>
          <p:cNvSpPr txBox="1"/>
          <p:nvPr>
            <p:ph type="body" idx="1"/>
          </p:nvPr>
        </p:nvSpPr>
        <p:spPr>
          <a:xfrm>
            <a:off x="2346592" y="1825623"/>
            <a:ext cx="8394853" cy="448627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/>
          <a:p>
            <a:pPr marL="0" indent="0" algn="ctr">
              <a:lnSpc>
                <a:spcPct val="72000"/>
              </a:lnSpc>
              <a:buSzTx/>
              <a:buNone/>
              <a:defRPr b="1" sz="3600"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>
              <a:lnSpc>
                <a:spcPct val="72000"/>
              </a:lnSpc>
              <a:buSzTx/>
              <a:buNone/>
              <a:defRPr sz="3000">
                <a:latin typeface="Garamond"/>
                <a:ea typeface="Garamond"/>
                <a:cs typeface="Garamond"/>
                <a:sym typeface="Garamond"/>
              </a:defRPr>
            </a:pPr>
            <a:r>
              <a:t>Чтобы определить цель, нужно ответить на вопросы:</a:t>
            </a:r>
            <a:endParaRPr sz="2300"/>
          </a:p>
          <a:p>
            <a:pPr marL="0" indent="0">
              <a:lnSpc>
                <a:spcPct val="72000"/>
              </a:lnSpc>
              <a:buSzTx/>
              <a:buNone/>
              <a:defRPr i="1" sz="3000">
                <a:latin typeface="Garamond"/>
                <a:ea typeface="Garamond"/>
                <a:cs typeface="Garamond"/>
                <a:sym typeface="Garamond"/>
              </a:defRPr>
            </a:pPr>
            <a:r>
              <a:t>Почему вы хотите взять интервью у этого человека?</a:t>
            </a:r>
            <a:endParaRPr b="1" sz="3600"/>
          </a:p>
          <a:p>
            <a:pPr marL="0" indent="0">
              <a:lnSpc>
                <a:spcPct val="72000"/>
              </a:lnSpc>
              <a:buSzTx/>
              <a:buNone/>
              <a:defRPr i="1" sz="3000">
                <a:latin typeface="Garamond"/>
                <a:ea typeface="Garamond"/>
                <a:cs typeface="Garamond"/>
                <a:sym typeface="Garamond"/>
              </a:defRPr>
            </a:pPr>
            <a:r>
              <a:t>Чем он может быть интересным читателям?</a:t>
            </a:r>
            <a:endParaRPr b="1" sz="3600"/>
          </a:p>
          <a:p>
            <a:pPr marL="0" indent="0">
              <a:lnSpc>
                <a:spcPct val="72000"/>
              </a:lnSpc>
              <a:buSzTx/>
              <a:buNone/>
              <a:defRPr i="1" sz="3000">
                <a:latin typeface="Garamond"/>
                <a:ea typeface="Garamond"/>
                <a:cs typeface="Garamond"/>
                <a:sym typeface="Garamond"/>
              </a:defRPr>
            </a:pPr>
            <a:r>
              <a:t>Что нового об этом человеке или событии вы можете раскрыть в интервью ?</a:t>
            </a:r>
            <a:endParaRPr b="1" sz="3600"/>
          </a:p>
          <a:p>
            <a:pPr marL="0" indent="0">
              <a:lnSpc>
                <a:spcPct val="72000"/>
              </a:lnSpc>
              <a:buSzTx/>
              <a:buNone/>
              <a:defRPr i="1" sz="3000">
                <a:latin typeface="Garamond"/>
                <a:ea typeface="Garamond"/>
                <a:cs typeface="Garamond"/>
                <a:sym typeface="Garamond"/>
              </a:defRPr>
            </a:pPr>
            <a:r>
              <a:t>Какие результаты планируете получить после публикации интервью?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Рисунок 3" descr="Рисунок 3"/>
          <p:cNvPicPr>
            <a:picLocks noChangeAspect="1"/>
          </p:cNvPicPr>
          <p:nvPr/>
        </p:nvPicPr>
        <p:blipFill>
          <a:blip r:embed="rId2">
            <a:extLst/>
          </a:blip>
          <a:srcRect l="0" t="0" r="12169" b="0"/>
          <a:stretch>
            <a:fillRect/>
          </a:stretch>
        </p:blipFill>
        <p:spPr>
          <a:xfrm>
            <a:off x="-1" y="-33051"/>
            <a:ext cx="12192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Объект 2"/>
          <p:cNvSpPr txBox="1"/>
          <p:nvPr>
            <p:ph type="body" sz="half" idx="1"/>
          </p:nvPr>
        </p:nvSpPr>
        <p:spPr>
          <a:xfrm>
            <a:off x="4450812" y="2247440"/>
            <a:ext cx="6962662" cy="330506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</p:spPr>
        <p:txBody>
          <a:bodyPr/>
          <a:lstStyle>
            <a:lvl1pPr marL="0" indent="0" algn="ctr" defTabSz="804672">
              <a:spcBef>
                <a:spcPts val="800"/>
              </a:spcBef>
              <a:buSzTx/>
              <a:buNone/>
              <a:defRPr b="1" sz="6336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Интервью как жанр журналистики</a:t>
            </a:r>
          </a:p>
        </p:txBody>
      </p:sp>
      <p:pic>
        <p:nvPicPr>
          <p:cNvPr id="207" name="Объект 5" descr="Объект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65611" y="-33051"/>
            <a:ext cx="8226389" cy="17001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Заголовок 1"/>
          <p:cNvSpPr txBox="1"/>
          <p:nvPr>
            <p:ph type="title"/>
          </p:nvPr>
        </p:nvSpPr>
        <p:spPr>
          <a:xfrm>
            <a:off x="2346592" y="365124"/>
            <a:ext cx="8394853" cy="146050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algn="ctr">
              <a:defRPr b="1" sz="54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Интервью</a:t>
            </a:r>
          </a:p>
        </p:txBody>
      </p:sp>
      <p:sp>
        <p:nvSpPr>
          <p:cNvPr id="105" name="Объект 2"/>
          <p:cNvSpPr txBox="1"/>
          <p:nvPr>
            <p:ph type="body" idx="1"/>
          </p:nvPr>
        </p:nvSpPr>
        <p:spPr>
          <a:xfrm>
            <a:off x="2346592" y="1825624"/>
            <a:ext cx="8394853" cy="448627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/>
          <a:p>
            <a:pPr marL="0" indent="0" algn="ctr">
              <a:buSzTx/>
              <a:buNone/>
              <a:defRPr b="1" sz="4000">
                <a:latin typeface="Garamond"/>
                <a:ea typeface="Garamond"/>
                <a:cs typeface="Garamond"/>
                <a:sym typeface="Garamond"/>
              </a:defRPr>
            </a:pPr>
            <a:r>
              <a:t>Интервьюер — это человек, который берет интервью у других людей. </a:t>
            </a:r>
          </a:p>
          <a:p>
            <a:pPr marL="0" indent="0" algn="ctr">
              <a:buSzTx/>
              <a:buNone/>
              <a:defRPr b="1" sz="4000">
                <a:latin typeface="Garamond"/>
                <a:ea typeface="Garamond"/>
                <a:cs typeface="Garamond"/>
                <a:sym typeface="Garamond"/>
              </a:defRPr>
            </a:pPr>
            <a:r>
              <a:t>Респондент (кандидат или спикер) — это тот, кто отвечает на поставленные вопросы</a:t>
            </a:r>
          </a:p>
        </p:txBody>
      </p:sp>
      <p:pic>
        <p:nvPicPr>
          <p:cNvPr id="106" name="Рисунок 3" descr="Рисунок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4701447"/>
            <a:ext cx="3833870" cy="21565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Заголовок 1"/>
          <p:cNvSpPr txBox="1"/>
          <p:nvPr>
            <p:ph type="title"/>
          </p:nvPr>
        </p:nvSpPr>
        <p:spPr>
          <a:xfrm>
            <a:off x="1916933" y="365125"/>
            <a:ext cx="8835530" cy="114151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algn="ctr">
              <a:defRPr b="1">
                <a:solidFill>
                  <a:srgbClr val="2E75B6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Интервью</a:t>
            </a:r>
          </a:p>
        </p:txBody>
      </p:sp>
      <p:pic>
        <p:nvPicPr>
          <p:cNvPr id="110" name="Рисунок 2" descr="Рисунок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16933" y="1629578"/>
            <a:ext cx="4655684" cy="31497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Рисунок 5" descr="Рисунок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72616" y="3308548"/>
            <a:ext cx="4412257" cy="29415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Заголовок 1"/>
          <p:cNvSpPr txBox="1"/>
          <p:nvPr>
            <p:ph type="title"/>
          </p:nvPr>
        </p:nvSpPr>
        <p:spPr>
          <a:xfrm>
            <a:off x="2346592" y="365124"/>
            <a:ext cx="8394853" cy="146050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algn="ctr">
              <a:defRPr b="1" sz="48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Знаменитые интервьюеры</a:t>
            </a:r>
          </a:p>
        </p:txBody>
      </p:sp>
      <p:sp>
        <p:nvSpPr>
          <p:cNvPr id="115" name="Объект 2"/>
          <p:cNvSpPr txBox="1"/>
          <p:nvPr>
            <p:ph type="body" idx="1"/>
          </p:nvPr>
        </p:nvSpPr>
        <p:spPr>
          <a:xfrm>
            <a:off x="2346592" y="1825624"/>
            <a:ext cx="8394853" cy="448627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buSzTx/>
              <a:buNone/>
              <a:defRPr b="1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   Познер Владимир                       Дудь Юрий</a:t>
            </a:r>
          </a:p>
        </p:txBody>
      </p:sp>
      <p:pic>
        <p:nvPicPr>
          <p:cNvPr id="116" name="Рисунок 5" descr="Рисунок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46592" y="2558665"/>
            <a:ext cx="4209823" cy="2806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Рисунок 6" descr="Рисунок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987040" y="2388287"/>
            <a:ext cx="2852790" cy="31618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Заголовок 1"/>
          <p:cNvSpPr txBox="1"/>
          <p:nvPr>
            <p:ph type="title"/>
          </p:nvPr>
        </p:nvSpPr>
        <p:spPr>
          <a:xfrm>
            <a:off x="2346592" y="365124"/>
            <a:ext cx="8394853" cy="146050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algn="ctr">
              <a:defRPr b="1" sz="48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Знаменитые интервьюеры</a:t>
            </a:r>
          </a:p>
        </p:txBody>
      </p:sp>
      <p:sp>
        <p:nvSpPr>
          <p:cNvPr id="121" name="Объект 2"/>
          <p:cNvSpPr txBox="1"/>
          <p:nvPr>
            <p:ph type="body" idx="1"/>
          </p:nvPr>
        </p:nvSpPr>
        <p:spPr>
          <a:xfrm>
            <a:off x="2346592" y="1825624"/>
            <a:ext cx="8394853" cy="448627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/>
          <a:p>
            <a:pPr/>
          </a:p>
        </p:txBody>
      </p:sp>
      <p:pic>
        <p:nvPicPr>
          <p:cNvPr id="122" name="познер" descr="познер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346591" y="1825623"/>
            <a:ext cx="8394853" cy="44804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704" fill="hold"/>
                                        <p:tgtEl>
                                          <p:spTgt spid="1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1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11" fill="hold" display="0">
                  <p:stCondLst>
                    <p:cond delay="indefinite"/>
                  </p:stCondLst>
                </p:cTn>
                <p:tgtEl>
                  <p:spTgt spid="12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Заголовок 1"/>
          <p:cNvSpPr txBox="1"/>
          <p:nvPr>
            <p:ph type="title"/>
          </p:nvPr>
        </p:nvSpPr>
        <p:spPr>
          <a:xfrm>
            <a:off x="2346592" y="365124"/>
            <a:ext cx="8394853" cy="146050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algn="ctr">
              <a:defRPr b="1" sz="48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Знаменитые интервьюеры</a:t>
            </a:r>
          </a:p>
        </p:txBody>
      </p:sp>
      <p:sp>
        <p:nvSpPr>
          <p:cNvPr id="126" name="Объект 2"/>
          <p:cNvSpPr txBox="1"/>
          <p:nvPr>
            <p:ph type="body" idx="1"/>
          </p:nvPr>
        </p:nvSpPr>
        <p:spPr>
          <a:xfrm>
            <a:off x="2346592" y="1825624"/>
            <a:ext cx="8394853" cy="448627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/>
          <a:p>
            <a:pPr/>
          </a:p>
        </p:txBody>
      </p:sp>
      <p:pic>
        <p:nvPicPr>
          <p:cNvPr id="127" name="videoplayback (5)" descr="videoplayback (5)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346591" y="1825623"/>
            <a:ext cx="8394853" cy="44928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093" fill="hold"/>
                                        <p:tgtEl>
                                          <p:spTgt spid="1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1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11" fill="hold" display="0">
                  <p:stCondLst>
                    <p:cond delay="indefinite"/>
                  </p:stCondLst>
                </p:cTn>
                <p:tgtEl>
                  <p:spTgt spid="12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Заголовок 1"/>
          <p:cNvSpPr txBox="1"/>
          <p:nvPr>
            <p:ph type="title"/>
          </p:nvPr>
        </p:nvSpPr>
        <p:spPr>
          <a:xfrm>
            <a:off x="2346592" y="365124"/>
            <a:ext cx="8394853" cy="146050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algn="ctr">
              <a:defRPr b="1" sz="48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Знаменитые интервьюеры</a:t>
            </a:r>
          </a:p>
        </p:txBody>
      </p:sp>
      <p:sp>
        <p:nvSpPr>
          <p:cNvPr id="131" name="Объект 2"/>
          <p:cNvSpPr txBox="1"/>
          <p:nvPr>
            <p:ph type="body" idx="1"/>
          </p:nvPr>
        </p:nvSpPr>
        <p:spPr>
          <a:xfrm>
            <a:off x="2346592" y="1825624"/>
            <a:ext cx="8394853" cy="448627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  <a:miter lim="800000"/>
          </a:ln>
        </p:spPr>
        <p:txBody>
          <a:bodyPr/>
          <a:lstStyle/>
          <a:p>
            <a:pPr/>
          </a:p>
        </p:txBody>
      </p:sp>
      <p:pic>
        <p:nvPicPr>
          <p:cNvPr id="132" name="'Взгляд снизу' на плохие новогодние подарки. Вечерний Ургант. (28.12.2018)" descr="'Взгляд снизу' на плохие новогодние подарки. Вечерний Ургант. (28.12.2018)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346592" y="1825623"/>
            <a:ext cx="8394853" cy="44680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377" fill="hold"/>
                                        <p:tgtEl>
                                          <p:spTgt spid="1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1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11" fill="hold" display="0">
                  <p:stCondLst>
                    <p:cond delay="indefinite"/>
                  </p:stCondLst>
                </p:cTn>
                <p:tgtEl>
                  <p:spTgt spid="13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Рисунок 3" descr="Рисунок 3"/>
          <p:cNvPicPr>
            <a:picLocks noChangeAspect="1"/>
          </p:cNvPicPr>
          <p:nvPr/>
        </p:nvPicPr>
        <p:blipFill>
          <a:blip r:embed="rId2">
            <a:extLst/>
          </a:blip>
          <a:srcRect l="0" t="0" r="12169" b="0"/>
          <a:stretch>
            <a:fillRect/>
          </a:stretch>
        </p:blipFill>
        <p:spPr>
          <a:xfrm>
            <a:off x="-1" y="-33051"/>
            <a:ext cx="12192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Объект 2"/>
          <p:cNvSpPr txBox="1"/>
          <p:nvPr>
            <p:ph type="body" sz="half" idx="1"/>
          </p:nvPr>
        </p:nvSpPr>
        <p:spPr>
          <a:xfrm>
            <a:off x="4450812" y="2247440"/>
            <a:ext cx="6962662" cy="330506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</p:spPr>
        <p:txBody>
          <a:bodyPr/>
          <a:lstStyle>
            <a:lvl1pPr marL="0" indent="0" algn="ctr" defTabSz="804672">
              <a:spcBef>
                <a:spcPts val="800"/>
              </a:spcBef>
              <a:buSzTx/>
              <a:buNone/>
              <a:defRPr b="1" sz="6336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Интервью как жанр журналистики</a:t>
            </a:r>
          </a:p>
        </p:txBody>
      </p:sp>
      <p:pic>
        <p:nvPicPr>
          <p:cNvPr id="136" name="Объект 5" descr="Объект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65611" y="-33051"/>
            <a:ext cx="8226389" cy="17001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