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61" r:id="rId3"/>
    <p:sldId id="258" r:id="rId4"/>
    <p:sldId id="259" r:id="rId5"/>
    <p:sldId id="260" r:id="rId6"/>
    <p:sldId id="262" r:id="rId7"/>
    <p:sldId id="263" r:id="rId8"/>
    <p:sldId id="264" r:id="rId9"/>
    <p:sldId id="269" r:id="rId10"/>
    <p:sldId id="270" r:id="rId11"/>
    <p:sldId id="266" r:id="rId12"/>
    <p:sldId id="265" r:id="rId13"/>
    <p:sldId id="267" r:id="rId14"/>
    <p:sldId id="272" r:id="rId15"/>
    <p:sldId id="268" r:id="rId16"/>
    <p:sldId id="273" r:id="rId17"/>
    <p:sldId id="274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2746C5BA-4D18-4781-9A18-03E0A8CFF4C5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D026D12C-5081-42C9-B11F-C5DFFD3E4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6C5BA-4D18-4781-9A18-03E0A8CFF4C5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6D12C-5081-42C9-B11F-C5DFFD3E4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6C5BA-4D18-4781-9A18-03E0A8CFF4C5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6D12C-5081-42C9-B11F-C5DFFD3E4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6C5BA-4D18-4781-9A18-03E0A8CFF4C5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6D12C-5081-42C9-B11F-C5DFFD3E4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6C5BA-4D18-4781-9A18-03E0A8CFF4C5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6D12C-5081-42C9-B11F-C5DFFD3E4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6C5BA-4D18-4781-9A18-03E0A8CFF4C5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6D12C-5081-42C9-B11F-C5DFFD3E4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746C5BA-4D18-4781-9A18-03E0A8CFF4C5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026D12C-5081-42C9-B11F-C5DFFD3E4BE2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2746C5BA-4D18-4781-9A18-03E0A8CFF4C5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D026D12C-5081-42C9-B11F-C5DFFD3E4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6C5BA-4D18-4781-9A18-03E0A8CFF4C5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6D12C-5081-42C9-B11F-C5DFFD3E4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6C5BA-4D18-4781-9A18-03E0A8CFF4C5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6D12C-5081-42C9-B11F-C5DFFD3E4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6C5BA-4D18-4781-9A18-03E0A8CFF4C5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6D12C-5081-42C9-B11F-C5DFFD3E4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2746C5BA-4D18-4781-9A18-03E0A8CFF4C5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D026D12C-5081-42C9-B11F-C5DFFD3E4BE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ru.wikipedia.org/wiki/%D0%97%D0%BD%D0%B0%D0%B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9600" dirty="0" smtClean="0"/>
              <a:t>Символы дружбы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2566985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772816"/>
            <a:ext cx="3464991" cy="4615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20688"/>
            <a:ext cx="6156176" cy="5904656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ru-RU" sz="3200" dirty="0"/>
              <a:t>В Японии принято дарить эти изысканные цветы (иначе их называют «кику») друзьям. Цветок хризантемы </a:t>
            </a:r>
            <a:r>
              <a:rPr lang="ru-RU" sz="3200" dirty="0" smtClean="0"/>
              <a:t>служит</a:t>
            </a:r>
          </a:p>
          <a:p>
            <a:pPr marL="109728" indent="0">
              <a:buNone/>
            </a:pPr>
            <a:r>
              <a:rPr lang="ru-RU" sz="3200" dirty="0" smtClean="0"/>
              <a:t> </a:t>
            </a:r>
            <a:r>
              <a:rPr lang="ru-RU" sz="3200" dirty="0"/>
              <a:t>в японской культуре </a:t>
            </a:r>
            <a:endParaRPr lang="ru-RU" sz="3200" dirty="0" smtClean="0"/>
          </a:p>
          <a:p>
            <a:pPr marL="109728" indent="0">
              <a:buNone/>
            </a:pPr>
            <a:r>
              <a:rPr lang="ru-RU" sz="3200" dirty="0" smtClean="0"/>
              <a:t>символом </a:t>
            </a:r>
            <a:r>
              <a:rPr lang="ru-RU" sz="3200" dirty="0"/>
              <a:t>дружбы уже </a:t>
            </a:r>
            <a:endParaRPr lang="ru-RU" sz="3200" dirty="0" smtClean="0"/>
          </a:p>
          <a:p>
            <a:pPr marL="109728" indent="0">
              <a:buNone/>
            </a:pPr>
            <a:r>
              <a:rPr lang="ru-RU" sz="3200" dirty="0" smtClean="0"/>
              <a:t>долгие </a:t>
            </a:r>
            <a:r>
              <a:rPr lang="ru-RU" sz="3200" dirty="0"/>
              <a:t>годы. Близкие </a:t>
            </a:r>
            <a:endParaRPr lang="ru-RU" sz="3200" dirty="0" smtClean="0"/>
          </a:p>
          <a:p>
            <a:pPr marL="109728" indent="0">
              <a:buNone/>
            </a:pPr>
            <a:r>
              <a:rPr lang="ru-RU" sz="3200" dirty="0" smtClean="0"/>
              <a:t>друзья </a:t>
            </a:r>
            <a:r>
              <a:rPr lang="ru-RU" sz="3200" dirty="0"/>
              <a:t>обмениваются </a:t>
            </a:r>
            <a:r>
              <a:rPr lang="ru-RU" sz="3200" dirty="0" smtClean="0"/>
              <a:t>хризантемам в </a:t>
            </a:r>
            <a:r>
              <a:rPr lang="ru-RU" sz="3200" dirty="0"/>
              <a:t>знак </a:t>
            </a:r>
            <a:r>
              <a:rPr lang="ru-RU" sz="3200" dirty="0" smtClean="0"/>
              <a:t>тесной</a:t>
            </a:r>
          </a:p>
          <a:p>
            <a:pPr marL="109728" indent="0">
              <a:buNone/>
            </a:pPr>
            <a:r>
              <a:rPr lang="ru-RU" sz="3200" dirty="0" smtClean="0"/>
              <a:t> </a:t>
            </a:r>
            <a:r>
              <a:rPr lang="ru-RU" sz="3200" dirty="0"/>
              <a:t>и крепкой дружбы. Рост цветов символизирует развитие дружеских уз.</a:t>
            </a:r>
          </a:p>
        </p:txBody>
      </p:sp>
    </p:spTree>
    <p:extLst>
      <p:ext uri="{BB962C8B-B14F-4D97-AF65-F5344CB8AC3E}">
        <p14:creationId xmlns:p14="http://schemas.microsoft.com/office/powerpoint/2010/main" val="144989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80920" cy="1512168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rgbClr val="0070C0"/>
                </a:solidFill>
              </a:rPr>
              <a:t>Символ дружбы американских индейцев</a:t>
            </a:r>
            <a:endParaRPr lang="ru-RU" sz="48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 algn="ctr">
              <a:buNone/>
            </a:pPr>
            <a:r>
              <a:rPr lang="ru-RU" sz="16600" dirty="0" err="1" smtClean="0">
                <a:solidFill>
                  <a:srgbClr val="0070C0"/>
                </a:solidFill>
              </a:rPr>
              <a:t>Серлты</a:t>
            </a:r>
            <a:endParaRPr lang="ru-RU" sz="16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311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8816" y="548680"/>
            <a:ext cx="8229600" cy="1066800"/>
          </a:xfrm>
        </p:spPr>
        <p:txBody>
          <a:bodyPr/>
          <a:lstStyle/>
          <a:p>
            <a:pPr algn="ctr"/>
            <a:r>
              <a:rPr lang="ru-RU" dirty="0"/>
              <a:t>Стрелы дружбы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556792"/>
            <a:ext cx="8910163" cy="518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3064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424936" cy="1296144"/>
          </a:xfrm>
        </p:spPr>
        <p:txBody>
          <a:bodyPr>
            <a:noAutofit/>
          </a:bodyPr>
          <a:lstStyle/>
          <a:p>
            <a:pPr algn="ctr"/>
            <a:r>
              <a:rPr lang="ru-RU" sz="8800" dirty="0" smtClean="0">
                <a:solidFill>
                  <a:srgbClr val="0070C0"/>
                </a:solidFill>
              </a:rPr>
              <a:t>Стрелы дружбы</a:t>
            </a:r>
            <a:endParaRPr lang="ru-RU" sz="88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44824"/>
            <a:ext cx="8712968" cy="4729712"/>
          </a:xfrm>
        </p:spPr>
        <p:txBody>
          <a:bodyPr>
            <a:noAutofit/>
          </a:bodyPr>
          <a:lstStyle/>
          <a:p>
            <a:pPr marL="109728" indent="0" algn="ctr">
              <a:buNone/>
            </a:pPr>
            <a:r>
              <a:rPr lang="ru-RU" sz="4400" dirty="0"/>
              <a:t>Американские </a:t>
            </a:r>
            <a:r>
              <a:rPr lang="ru-RU" sz="4400" dirty="0" smtClean="0"/>
              <a:t>индейцы считали </a:t>
            </a:r>
            <a:r>
              <a:rPr lang="ru-RU" sz="4400" dirty="0"/>
              <a:t>две стрелы, пересекающиеся в центре, символом объединения двух кланов или двух людей. </a:t>
            </a:r>
            <a:endParaRPr lang="ru-RU" sz="4400" dirty="0" smtClean="0"/>
          </a:p>
          <a:p>
            <a:pPr marL="109728" indent="0" algn="ctr">
              <a:buNone/>
            </a:pPr>
            <a:r>
              <a:rPr lang="ru-RU" sz="4400" dirty="0" smtClean="0"/>
              <a:t>По </a:t>
            </a:r>
            <a:r>
              <a:rPr lang="ru-RU" sz="4400" dirty="0"/>
              <a:t>сути две эти стрелы олицетворяют </a:t>
            </a:r>
            <a:r>
              <a:rPr lang="ru-RU" sz="4400" dirty="0" smtClean="0"/>
              <a:t>дружбу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737233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88" y="404664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sz="6000" dirty="0">
                <a:solidFill>
                  <a:srgbClr val="0070C0"/>
                </a:solidFill>
              </a:rPr>
              <a:t>Мишки </a:t>
            </a:r>
            <a:r>
              <a:rPr lang="ru-RU" sz="6000" dirty="0" err="1">
                <a:solidFill>
                  <a:srgbClr val="0070C0"/>
                </a:solidFill>
              </a:rPr>
              <a:t>Бадди</a:t>
            </a:r>
            <a:endParaRPr lang="ru-RU" sz="60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613144"/>
          </a:xfrm>
        </p:spPr>
        <p:txBody>
          <a:bodyPr/>
          <a:lstStyle/>
          <a:p>
            <a:pPr marL="109728" indent="0" algn="ctr">
              <a:buNone/>
            </a:pPr>
            <a:r>
              <a:rPr lang="ru-RU" dirty="0"/>
              <a:t>Замечательная выставка медведей </a:t>
            </a:r>
            <a:r>
              <a:rPr lang="ru-RU" dirty="0" err="1"/>
              <a:t>United</a:t>
            </a:r>
            <a:r>
              <a:rPr lang="ru-RU" dirty="0"/>
              <a:t> </a:t>
            </a:r>
            <a:r>
              <a:rPr lang="ru-RU" dirty="0" err="1"/>
              <a:t>Buddy</a:t>
            </a:r>
            <a:r>
              <a:rPr lang="ru-RU" dirty="0"/>
              <a:t> </a:t>
            </a:r>
            <a:r>
              <a:rPr lang="ru-RU" dirty="0" err="1"/>
              <a:t>Bears</a:t>
            </a:r>
            <a:r>
              <a:rPr lang="ru-RU" dirty="0"/>
              <a:t>, которая впервые открылась еще в 2002 году в Берлине, за 10 лет объехала почти весь свет. Все фигурки медведей расписаны разными авторами из 150 стран</a:t>
            </a: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496" y="3501008"/>
            <a:ext cx="4717278" cy="3137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67305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dirty="0">
                <a:solidFill>
                  <a:srgbClr val="0070C0"/>
                </a:solidFill>
              </a:rPr>
              <a:t>МИШКИ </a:t>
            </a:r>
            <a:r>
              <a:rPr lang="ru-RU" sz="6000" dirty="0" smtClean="0">
                <a:solidFill>
                  <a:srgbClr val="0070C0"/>
                </a:solidFill>
              </a:rPr>
              <a:t>БАДДИ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507288" cy="5400600"/>
          </a:xfrm>
        </p:spPr>
        <p:txBody>
          <a:bodyPr>
            <a:normAutofit fontScale="92500"/>
          </a:bodyPr>
          <a:lstStyle/>
          <a:p>
            <a:pPr marL="109728" indent="0" algn="ctr">
              <a:buNone/>
            </a:pPr>
            <a:r>
              <a:rPr lang="ru-RU" sz="3600" dirty="0" smtClean="0"/>
              <a:t>В </a:t>
            </a:r>
            <a:r>
              <a:rPr lang="ru-RU" sz="3600" dirty="0"/>
              <a:t>их образах изображены характер их стран, их история, их люди, ландшафт, хозяйство и музыка.</a:t>
            </a:r>
          </a:p>
          <a:p>
            <a:pPr marL="109728" indent="0" algn="ctr">
              <a:buNone/>
            </a:pPr>
            <a:r>
              <a:rPr lang="ru-RU" sz="3600" dirty="0" smtClean="0"/>
              <a:t> </a:t>
            </a:r>
            <a:r>
              <a:rPr lang="ru-RU" sz="3600" dirty="0"/>
              <a:t>Поднятые лапы медведей символизируют дружбу и оптимизм. Символичность «лапа к лапе», рядом стоящих медведей разъясняется так, что все люди в мире должны попытаться лучше узнать друг друга, чтобы жить лучше в мире вместе друг с другом.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88770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048" y="5805264"/>
            <a:ext cx="4032448" cy="845840"/>
          </a:xfrm>
        </p:spPr>
        <p:txBody>
          <a:bodyPr>
            <a:noAutofit/>
          </a:bodyPr>
          <a:lstStyle/>
          <a:p>
            <a:r>
              <a:rPr lang="ru-RU" sz="3200" dirty="0" smtClean="0"/>
              <a:t>Символ Белоруссии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328" y="5877272"/>
            <a:ext cx="3756640" cy="819536"/>
          </a:xfrm>
        </p:spPr>
        <p:txBody>
          <a:bodyPr>
            <a:noAutofit/>
          </a:bodyPr>
          <a:lstStyle/>
          <a:p>
            <a:pPr marL="109728" indent="0" algn="ctr">
              <a:buNone/>
            </a:pPr>
            <a:r>
              <a:rPr lang="ru-RU" sz="3600" dirty="0" smtClean="0"/>
              <a:t>Символ России</a:t>
            </a:r>
            <a:endParaRPr lang="ru-RU" sz="3600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9" y="357018"/>
            <a:ext cx="4396618" cy="5569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4658"/>
            <a:ext cx="3960440" cy="5602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62081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9728" y="5733256"/>
            <a:ext cx="4114800" cy="941040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Новая Зеландия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877272"/>
            <a:ext cx="3744416" cy="648072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sz="3600" dirty="0" smtClean="0"/>
              <a:t>Туркменистан</a:t>
            </a:r>
            <a:endParaRPr lang="ru-RU" sz="36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27" y="476672"/>
            <a:ext cx="4209084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76673"/>
            <a:ext cx="4216232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31013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066800"/>
          </a:xfrm>
        </p:spPr>
        <p:txBody>
          <a:bodyPr/>
          <a:lstStyle/>
          <a:p>
            <a:pPr algn="ctr"/>
            <a:r>
              <a:rPr lang="ru-RU" dirty="0" smtClean="0"/>
              <a:t>Творческое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73728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ru-RU" sz="4000" dirty="0" smtClean="0"/>
              <a:t>Какой у вас символ дружбы?</a:t>
            </a:r>
          </a:p>
          <a:p>
            <a:pPr marL="109728" indent="0" algn="ctr">
              <a:buNone/>
            </a:pPr>
            <a:endParaRPr lang="ru-RU" sz="40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77097">
            <a:off x="981641" y="2862976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6717">
            <a:off x="6115481" y="2812241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498" y="3131587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0643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517104"/>
          </a:xfrm>
        </p:spPr>
        <p:txBody>
          <a:bodyPr>
            <a:noAutofit/>
          </a:bodyPr>
          <a:lstStyle/>
          <a:p>
            <a:pPr algn="ctr"/>
            <a:r>
              <a:rPr lang="ru-RU" sz="7200" dirty="0">
                <a:solidFill>
                  <a:srgbClr val="0070C0"/>
                </a:solidFill>
                <a:latin typeface="Times New Roman"/>
                <a:ea typeface="Times New Roman"/>
              </a:rPr>
              <a:t>Что такое символ? </a:t>
            </a:r>
            <a:endParaRPr lang="ru-RU" sz="72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ru-RU" sz="4400" b="1" dirty="0" smtClean="0">
                <a:latin typeface="Times New Roman"/>
                <a:ea typeface="Times New Roman"/>
              </a:rPr>
              <a:t>Символ</a:t>
            </a:r>
            <a:r>
              <a:rPr lang="ru-RU" sz="4400" dirty="0">
                <a:latin typeface="Times New Roman"/>
                <a:ea typeface="Times New Roman"/>
              </a:rPr>
              <a:t> — это </a:t>
            </a:r>
            <a:r>
              <a:rPr lang="ru-RU" sz="4400" u="sng" dirty="0">
                <a:solidFill>
                  <a:srgbClr val="0000FF"/>
                </a:solidFill>
                <a:latin typeface="Times New Roman"/>
                <a:ea typeface="Times New Roman"/>
                <a:hlinkClick r:id="rId2" tooltip="Знак"/>
              </a:rPr>
              <a:t>знак</a:t>
            </a:r>
            <a:r>
              <a:rPr lang="ru-RU" sz="4400" dirty="0">
                <a:latin typeface="Times New Roman"/>
                <a:ea typeface="Times New Roman"/>
              </a:rPr>
              <a:t>, изображение какой-нибудь вещи или животного для обозначения качества предмета; условный знак каких-либо понятий, идей, </a:t>
            </a:r>
            <a:r>
              <a:rPr lang="ru-RU" sz="4400" dirty="0" smtClean="0">
                <a:latin typeface="Times New Roman"/>
                <a:ea typeface="Times New Roman"/>
              </a:rPr>
              <a:t>явлений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859270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5" y="1052736"/>
            <a:ext cx="82296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dirty="0" smtClean="0"/>
              <a:t>Символ </a:t>
            </a:r>
            <a:r>
              <a:rPr lang="ru-RU" sz="6000" dirty="0"/>
              <a:t>мира, дружбы и спокойствия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dirty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7545" y="2924944"/>
            <a:ext cx="7992888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600" dirty="0" err="1" smtClean="0"/>
              <a:t>оуьлГб</a:t>
            </a:r>
            <a:endParaRPr lang="ru-RU" sz="16600" dirty="0"/>
          </a:p>
        </p:txBody>
      </p:sp>
    </p:spTree>
    <p:extLst>
      <p:ext uri="{BB962C8B-B14F-4D97-AF65-F5344CB8AC3E}">
        <p14:creationId xmlns:p14="http://schemas.microsoft.com/office/powerpoint/2010/main" val="1448404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76672"/>
            <a:ext cx="6381328" cy="6381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0819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3548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>
                <a:solidFill>
                  <a:srgbClr val="0070C0"/>
                </a:solidFill>
              </a:rPr>
              <a:t>Голубь- это символ мира, дружбы и </a:t>
            </a:r>
            <a:r>
              <a:rPr lang="ru-RU" sz="4400" dirty="0" smtClean="0">
                <a:solidFill>
                  <a:srgbClr val="0070C0"/>
                </a:solidFill>
              </a:rPr>
              <a:t>спокойствия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28800"/>
            <a:ext cx="8928992" cy="511256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     </a:t>
            </a:r>
            <a:r>
              <a:rPr lang="ru-RU" sz="3300" dirty="0" smtClean="0"/>
              <a:t>Существует </a:t>
            </a:r>
            <a:r>
              <a:rPr lang="ru-RU" sz="3300" dirty="0"/>
              <a:t>традиция выпускать белых голубей как символ мирных намерений.</a:t>
            </a:r>
          </a:p>
          <a:p>
            <a:r>
              <a:rPr lang="ru-RU" sz="3300" dirty="0"/>
              <a:t>     Ещё в древности голубь считался символом плодородия, а впоследствии и мира.</a:t>
            </a:r>
          </a:p>
          <a:p>
            <a:r>
              <a:rPr lang="ru-RU" sz="3300" dirty="0"/>
              <a:t>     Древние люди думали, что у голубя нет желчного пузыря, а желчь со времён Гиппократа считалась причиной злого, сварливого нрава.</a:t>
            </a:r>
          </a:p>
          <a:p>
            <a:r>
              <a:rPr lang="ru-RU" sz="3300" dirty="0"/>
              <a:t>      Голуби считались священными птицами и вестниками богов в странах Востока.</a:t>
            </a:r>
          </a:p>
          <a:p>
            <a:r>
              <a:rPr lang="ru-RU" sz="3300" dirty="0"/>
              <a:t>     В христианстве голубь считался символом Святого Духа. В Библии голубка, выпущенная Ноем, принесла ему оливковую ветвь как символ примирения стихии. </a:t>
            </a:r>
          </a:p>
          <a:p>
            <a:r>
              <a:rPr lang="ru-RU" sz="3300" dirty="0"/>
              <a:t>Это считается знаком прощения людей.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6433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517104"/>
          </a:xfrm>
        </p:spPr>
        <p:txBody>
          <a:bodyPr>
            <a:noAutofit/>
          </a:bodyPr>
          <a:lstStyle/>
          <a:p>
            <a:pPr algn="ctr"/>
            <a:r>
              <a:rPr lang="ru-RU" sz="5400" dirty="0">
                <a:solidFill>
                  <a:srgbClr val="0070C0"/>
                </a:solidFill>
              </a:rPr>
              <a:t>символом верности и преданности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249424"/>
            <a:ext cx="8363272" cy="4325112"/>
          </a:xfrm>
        </p:spPr>
        <p:txBody>
          <a:bodyPr>
            <a:noAutofit/>
          </a:bodyPr>
          <a:lstStyle/>
          <a:p>
            <a:pPr marL="109728" indent="0" algn="ctr">
              <a:buNone/>
            </a:pPr>
            <a:r>
              <a:rPr lang="ru-RU" sz="19900" dirty="0" err="1" smtClean="0"/>
              <a:t>саокба</a:t>
            </a:r>
            <a:endParaRPr lang="ru-RU" sz="19900" dirty="0"/>
          </a:p>
        </p:txBody>
      </p:sp>
    </p:spTree>
    <p:extLst>
      <p:ext uri="{BB962C8B-B14F-4D97-AF65-F5344CB8AC3E}">
        <p14:creationId xmlns:p14="http://schemas.microsoft.com/office/powerpoint/2010/main" val="3141848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sz="9600" dirty="0" err="1">
                <a:solidFill>
                  <a:srgbClr val="0070C0"/>
                </a:solidFill>
              </a:rPr>
              <a:t>Хатико</a:t>
            </a:r>
            <a:endParaRPr lang="ru-RU" sz="9600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56008"/>
            <a:ext cx="7050500" cy="53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7935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661120"/>
          </a:xfrm>
        </p:spPr>
        <p:txBody>
          <a:bodyPr>
            <a:noAutofit/>
          </a:bodyPr>
          <a:lstStyle/>
          <a:p>
            <a:pPr algn="ctr"/>
            <a:r>
              <a:rPr lang="ru-RU" sz="4800" dirty="0" err="1" smtClean="0">
                <a:solidFill>
                  <a:srgbClr val="0070C0"/>
                </a:solidFill>
              </a:rPr>
              <a:t>Хатико</a:t>
            </a:r>
            <a:r>
              <a:rPr lang="ru-RU" sz="4800" dirty="0" smtClean="0">
                <a:solidFill>
                  <a:srgbClr val="0070C0"/>
                </a:solidFill>
              </a:rPr>
              <a:t>—символ </a:t>
            </a:r>
            <a:r>
              <a:rPr lang="ru-RU" sz="4800" dirty="0">
                <a:solidFill>
                  <a:srgbClr val="0070C0"/>
                </a:solidFill>
              </a:rPr>
              <a:t>верности и преданности в </a:t>
            </a:r>
            <a:r>
              <a:rPr lang="ru-RU" sz="4800" dirty="0" smtClean="0">
                <a:solidFill>
                  <a:srgbClr val="0070C0"/>
                </a:solidFill>
              </a:rPr>
              <a:t>Японии</a:t>
            </a:r>
            <a:endParaRPr lang="ru-RU" sz="48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72816"/>
            <a:ext cx="8784976" cy="496855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Пёс </a:t>
            </a:r>
            <a:r>
              <a:rPr lang="ru-RU" dirty="0"/>
              <a:t>породы </a:t>
            </a:r>
            <a:r>
              <a:rPr lang="ru-RU" dirty="0" err="1" smtClean="0"/>
              <a:t>акита-ину</a:t>
            </a:r>
            <a:r>
              <a:rPr lang="ru-RU" dirty="0" smtClean="0"/>
              <a:t> стал </a:t>
            </a:r>
            <a:r>
              <a:rPr lang="ru-RU" dirty="0"/>
              <a:t>известен на всю Японию в 1932 году после публикации в одной из </a:t>
            </a:r>
            <a:r>
              <a:rPr lang="ru-RU" dirty="0" smtClean="0"/>
              <a:t>газет </a:t>
            </a:r>
            <a:r>
              <a:rPr lang="ru-RU" dirty="0"/>
              <a:t>Токио статьи «Преданный старый пёс ожидает возвращения своего хозяина, умершего семь лет назад». История покорила сердца </a:t>
            </a:r>
            <a:r>
              <a:rPr lang="ru-RU" dirty="0" smtClean="0"/>
              <a:t>японцев. </a:t>
            </a:r>
          </a:p>
          <a:p>
            <a:r>
              <a:rPr lang="ru-RU" dirty="0" err="1" smtClean="0"/>
              <a:t>Хатико</a:t>
            </a:r>
            <a:r>
              <a:rPr lang="ru-RU" dirty="0" smtClean="0"/>
              <a:t> </a:t>
            </a:r>
            <a:r>
              <a:rPr lang="ru-RU" dirty="0"/>
              <a:t>приходил на станцию в течение девяти лет вплоть до своей смерти 8 марта 1935 года. </a:t>
            </a:r>
            <a:r>
              <a:rPr lang="ru-RU" dirty="0" err="1"/>
              <a:t>Хатико</a:t>
            </a:r>
            <a:r>
              <a:rPr lang="ru-RU" dirty="0"/>
              <a:t> был воздвигнут памятник, на открытии которого он лично присутствовал. Во время Второй мировой войны памятник был уничтожен — металл памятника пошёл на военные нужды. Но Япония не забыла пса — и после окончания войны, в августе 1948 года, памятник был восстановлен. </a:t>
            </a:r>
          </a:p>
        </p:txBody>
      </p:sp>
    </p:spTree>
    <p:extLst>
      <p:ext uri="{BB962C8B-B14F-4D97-AF65-F5344CB8AC3E}">
        <p14:creationId xmlns:p14="http://schemas.microsoft.com/office/powerpoint/2010/main" val="2458286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445624" cy="1066800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solidFill>
                  <a:srgbClr val="0070C0"/>
                </a:solidFill>
              </a:rPr>
              <a:t>Символ дружбы в Японии</a:t>
            </a:r>
            <a:endParaRPr lang="ru-RU" sz="54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72816"/>
            <a:ext cx="8856984" cy="4801720"/>
          </a:xfrm>
        </p:spPr>
        <p:txBody>
          <a:bodyPr/>
          <a:lstStyle/>
          <a:p>
            <a:pPr marL="109728" indent="0">
              <a:buNone/>
            </a:pPr>
            <a:r>
              <a:rPr lang="ru-RU" dirty="0" smtClean="0"/>
              <a:t>Цветок: </a:t>
            </a:r>
          </a:p>
          <a:p>
            <a:pPr marL="109728" indent="0" algn="ctr">
              <a:buNone/>
            </a:pPr>
            <a:r>
              <a:rPr lang="ru-RU" sz="11500" dirty="0" err="1" smtClean="0"/>
              <a:t>Харзн</a:t>
            </a:r>
            <a:r>
              <a:rPr lang="ru-RU" sz="11500" dirty="0" err="1"/>
              <a:t>м</a:t>
            </a:r>
            <a:r>
              <a:rPr lang="ru-RU" sz="11500" dirty="0" err="1" smtClean="0"/>
              <a:t>тиеа</a:t>
            </a:r>
            <a:endParaRPr lang="ru-RU" sz="11500" dirty="0"/>
          </a:p>
        </p:txBody>
      </p:sp>
    </p:spTree>
    <p:extLst>
      <p:ext uri="{BB962C8B-B14F-4D97-AF65-F5344CB8AC3E}">
        <p14:creationId xmlns:p14="http://schemas.microsoft.com/office/powerpoint/2010/main" val="5399353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61</TotalTime>
  <Words>435</Words>
  <Application>Microsoft Office PowerPoint</Application>
  <PresentationFormat>Экран (4:3)</PresentationFormat>
  <Paragraphs>45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Городская</vt:lpstr>
      <vt:lpstr>Символы дружбы</vt:lpstr>
      <vt:lpstr>Что такое символ? </vt:lpstr>
      <vt:lpstr>Символ мира, дружбы и спокойствия </vt:lpstr>
      <vt:lpstr>Презентация PowerPoint</vt:lpstr>
      <vt:lpstr>Голубь- это символ мира, дружбы и спокойствия </vt:lpstr>
      <vt:lpstr>символом верности и преданности </vt:lpstr>
      <vt:lpstr>Хатико</vt:lpstr>
      <vt:lpstr>Хатико—символ верности и преданности в Японии</vt:lpstr>
      <vt:lpstr>Символ дружбы в Японии</vt:lpstr>
      <vt:lpstr>Презентация PowerPoint</vt:lpstr>
      <vt:lpstr>Символ дружбы американских индейцев</vt:lpstr>
      <vt:lpstr>Стрелы дружбы</vt:lpstr>
      <vt:lpstr>Стрелы дружбы</vt:lpstr>
      <vt:lpstr>Мишки Бадди</vt:lpstr>
      <vt:lpstr>МИШКИ БАДДИ </vt:lpstr>
      <vt:lpstr>Символ Белоруссии</vt:lpstr>
      <vt:lpstr>Новая Зеландия</vt:lpstr>
      <vt:lpstr>Творческое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Символы дружбы</dc:title>
  <dc:creator>1</dc:creator>
  <cp:lastModifiedBy>SONYvaio</cp:lastModifiedBy>
  <cp:revision>8</cp:revision>
  <dcterms:created xsi:type="dcterms:W3CDTF">2015-10-06T15:15:47Z</dcterms:created>
  <dcterms:modified xsi:type="dcterms:W3CDTF">2016-10-27T07:59:26Z</dcterms:modified>
</cp:coreProperties>
</file>